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61" r:id="rId3"/>
    <p:sldId id="262" r:id="rId4"/>
    <p:sldId id="263" r:id="rId5"/>
    <p:sldId id="264" r:id="rId6"/>
    <p:sldId id="292" r:id="rId7"/>
    <p:sldId id="265" r:id="rId8"/>
    <p:sldId id="268" r:id="rId9"/>
    <p:sldId id="294" r:id="rId10"/>
    <p:sldId id="293" r:id="rId11"/>
    <p:sldId id="269" r:id="rId12"/>
    <p:sldId id="27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6C084-DD6D-422E-9491-B2C3AAEB11E0}" type="datetimeFigureOut">
              <a:rPr lang="en-IN" smtClean="0"/>
              <a:t>13-12-2020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6C552-A418-4B3A-9BAF-09011B155EE4}" type="slidenum">
              <a:rPr lang="en-IN" smtClean="0"/>
              <a:t>‹#›</a:t>
            </a:fld>
            <a:endParaRPr lang="en-IN"/>
          </a:p>
        </p:txBody>
      </p:sp>
    </p:spTree>
    <p:extLst>
      <p:ext uri="{BB962C8B-B14F-4D97-AF65-F5344CB8AC3E}">
        <p14:creationId xmlns:p14="http://schemas.microsoft.com/office/powerpoint/2010/main" val="302826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FAD7-A829-45A6-AF08-924BA0109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57B258-4919-4D1A-8018-4C1161E2B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89BA045-EE80-45C7-9EA3-335CEA885736}"/>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5" name="Footer Placeholder 4">
            <a:extLst>
              <a:ext uri="{FF2B5EF4-FFF2-40B4-BE49-F238E27FC236}">
                <a16:creationId xmlns:a16="http://schemas.microsoft.com/office/drawing/2014/main" id="{A74A9F02-E2BE-4D2A-8852-D8A74F6416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63B592B-A472-4DD2-9AAD-C571471F79EE}"/>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145954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E774-3BD2-406D-9BF2-312FE36B8E5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0C3C0DB-8A1A-43DC-B3F3-F243216D6E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A87B58-F184-4BFE-B8B1-16853C574495}"/>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5" name="Footer Placeholder 4">
            <a:extLst>
              <a:ext uri="{FF2B5EF4-FFF2-40B4-BE49-F238E27FC236}">
                <a16:creationId xmlns:a16="http://schemas.microsoft.com/office/drawing/2014/main" id="{D9A7AE16-EC07-43C1-BE3B-516C9321BE6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9C4E29-675D-4254-AC4A-E3B7E6FEADE2}"/>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90170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F3CDF-652D-4AD5-9492-BB370ADEB6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E8910D3-EA67-487A-989B-56DA75049C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342644-DCB3-49D9-9C90-0D3821BB577D}"/>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5" name="Footer Placeholder 4">
            <a:extLst>
              <a:ext uri="{FF2B5EF4-FFF2-40B4-BE49-F238E27FC236}">
                <a16:creationId xmlns:a16="http://schemas.microsoft.com/office/drawing/2014/main" id="{B8F12254-F16C-4E0B-87DF-193D47D73E2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8EF190B-04C2-4AD8-A53B-23D1CE775812}"/>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334438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19AB-762E-474E-B98A-1CC90958078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F739A57-06F8-4E4A-B6C8-392BA230D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A4030C-E9F9-4F2D-A110-7CC4AA0BF2A7}"/>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5" name="Footer Placeholder 4">
            <a:extLst>
              <a:ext uri="{FF2B5EF4-FFF2-40B4-BE49-F238E27FC236}">
                <a16:creationId xmlns:a16="http://schemas.microsoft.com/office/drawing/2014/main" id="{FEC0ADB6-4742-489D-BCA5-F6B36706182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4A31CD-AA26-4EA0-8E4A-80020E29ABD3}"/>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40623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E5F1-59F9-4F62-82DF-836F034B5B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47BBBA5-0197-4564-AE8F-7513EF455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657102-A6CA-4881-85D6-223D1EBB82F3}"/>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5" name="Footer Placeholder 4">
            <a:extLst>
              <a:ext uri="{FF2B5EF4-FFF2-40B4-BE49-F238E27FC236}">
                <a16:creationId xmlns:a16="http://schemas.microsoft.com/office/drawing/2014/main" id="{216596C9-AB9C-4B72-B9B4-A28124DA87A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81C4CE-EB1B-4639-8AC1-7DDB8CA5A083}"/>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237397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11EF-B261-4369-863C-A5B2E7AF688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8A839B-F6B5-4D70-9C56-0E5BF0221E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33A25EA-380D-4BE3-9DE9-E7EE01C07E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2814160-E1BA-4D63-8CE9-A3E3740D9893}"/>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6" name="Footer Placeholder 5">
            <a:extLst>
              <a:ext uri="{FF2B5EF4-FFF2-40B4-BE49-F238E27FC236}">
                <a16:creationId xmlns:a16="http://schemas.microsoft.com/office/drawing/2014/main" id="{369F2CD7-2DBE-4ECA-B3E7-83B81C3991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1C17C5A-B0DD-4C91-A57D-CD3840726B10}"/>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62561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E60C-B9D2-4EBC-97EF-B3DBDBCC91F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A6950F2-F73D-4473-A306-BDDF95ABE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E53372-4257-401D-BA9A-B52E407C89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F58753F-EF0E-492E-A5CD-AE19304FA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21ABF-70A8-49F1-8E47-D5FFEF322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61DAC92-C652-4745-A50D-2481FF89060A}"/>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8" name="Footer Placeholder 7">
            <a:extLst>
              <a:ext uri="{FF2B5EF4-FFF2-40B4-BE49-F238E27FC236}">
                <a16:creationId xmlns:a16="http://schemas.microsoft.com/office/drawing/2014/main" id="{2F57E14A-382D-421B-97B5-9836E5311B7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9509FFE-0264-4067-B2CF-907D8333003E}"/>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21707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1280-B93E-48F5-B20D-93EE7B78311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E22FA99-2257-4601-8A04-D55F06F84D47}"/>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4" name="Footer Placeholder 3">
            <a:extLst>
              <a:ext uri="{FF2B5EF4-FFF2-40B4-BE49-F238E27FC236}">
                <a16:creationId xmlns:a16="http://schemas.microsoft.com/office/drawing/2014/main" id="{E234E8B2-6367-427F-AC89-AA3FE3544A6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5852C78-AEED-47F1-90C7-BC1E74B71720}"/>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172635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6E1F2-F9C8-46B2-9E85-7FC7D1415A1D}"/>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3" name="Footer Placeholder 2">
            <a:extLst>
              <a:ext uri="{FF2B5EF4-FFF2-40B4-BE49-F238E27FC236}">
                <a16:creationId xmlns:a16="http://schemas.microsoft.com/office/drawing/2014/main" id="{633DB469-BEB8-4DF6-B205-FCC6DE7FF68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280F2E9-5957-4B7F-9891-A93A63593758}"/>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427461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C183-2BE5-4408-A5FA-BF2379013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125CD9C-6F75-4035-9F0A-416B5D361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A95067F-98DD-4F00-9B22-BA1D629FF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D054E-E0F0-4672-AE24-A86BF3622C56}"/>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6" name="Footer Placeholder 5">
            <a:extLst>
              <a:ext uri="{FF2B5EF4-FFF2-40B4-BE49-F238E27FC236}">
                <a16:creationId xmlns:a16="http://schemas.microsoft.com/office/drawing/2014/main" id="{79B5298D-BEB3-4DA1-B62D-64013C2F3B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65A5326-8070-4BE2-9BEB-D98CB61B4DF6}"/>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197196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D60B-1281-4729-8C1B-24DA01B2C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085AF31-F9A5-4E15-BB92-BF3E90FB9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CCCC566-9E93-44C4-80B4-1502A6721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A7B8D-D0CD-498E-BE3E-D9980C4D79BF}"/>
              </a:ext>
            </a:extLst>
          </p:cNvPr>
          <p:cNvSpPr>
            <a:spLocks noGrp="1"/>
          </p:cNvSpPr>
          <p:nvPr>
            <p:ph type="dt" sz="half" idx="10"/>
          </p:nvPr>
        </p:nvSpPr>
        <p:spPr/>
        <p:txBody>
          <a:bodyPr/>
          <a:lstStyle/>
          <a:p>
            <a:fld id="{BB7FC3CD-FF84-4274-9958-38C947274F38}" type="datetimeFigureOut">
              <a:rPr lang="en-IN" smtClean="0"/>
              <a:t>13-12-2020</a:t>
            </a:fld>
            <a:endParaRPr lang="en-IN"/>
          </a:p>
        </p:txBody>
      </p:sp>
      <p:sp>
        <p:nvSpPr>
          <p:cNvPr id="6" name="Footer Placeholder 5">
            <a:extLst>
              <a:ext uri="{FF2B5EF4-FFF2-40B4-BE49-F238E27FC236}">
                <a16:creationId xmlns:a16="http://schemas.microsoft.com/office/drawing/2014/main" id="{A9DFADD5-59DD-4C06-9102-9E32C2D360F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2D47B67-A49B-4669-BB72-FEE6660986E1}"/>
              </a:ext>
            </a:extLst>
          </p:cNvPr>
          <p:cNvSpPr>
            <a:spLocks noGrp="1"/>
          </p:cNvSpPr>
          <p:nvPr>
            <p:ph type="sldNum" sz="quarter" idx="12"/>
          </p:nvPr>
        </p:nvSpPr>
        <p:spPr/>
        <p:txBody>
          <a:bodyPr/>
          <a:lstStyle/>
          <a:p>
            <a:fld id="{ECC262DC-0E66-447E-8238-4793490B851C}" type="slidenum">
              <a:rPr lang="en-IN" smtClean="0"/>
              <a:t>‹#›</a:t>
            </a:fld>
            <a:endParaRPr lang="en-IN"/>
          </a:p>
        </p:txBody>
      </p:sp>
    </p:spTree>
    <p:extLst>
      <p:ext uri="{BB962C8B-B14F-4D97-AF65-F5344CB8AC3E}">
        <p14:creationId xmlns:p14="http://schemas.microsoft.com/office/powerpoint/2010/main" val="228917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722C92-6DD1-4035-9C28-F67A704E0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76D548B-25A8-417C-AB66-81F3FBBB92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0417A9-85F7-48A2-AC8C-D773DEAC7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FC3CD-FF84-4274-9958-38C947274F38}" type="datetimeFigureOut">
              <a:rPr lang="en-IN" smtClean="0"/>
              <a:t>13-12-2020</a:t>
            </a:fld>
            <a:endParaRPr lang="en-IN"/>
          </a:p>
        </p:txBody>
      </p:sp>
      <p:sp>
        <p:nvSpPr>
          <p:cNvPr id="5" name="Footer Placeholder 4">
            <a:extLst>
              <a:ext uri="{FF2B5EF4-FFF2-40B4-BE49-F238E27FC236}">
                <a16:creationId xmlns:a16="http://schemas.microsoft.com/office/drawing/2014/main" id="{A697F2CD-5D89-41FE-89E0-20C2594622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C33371C-9BF5-480E-B082-A281B4D9E6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262DC-0E66-447E-8238-4793490B851C}" type="slidenum">
              <a:rPr lang="en-IN" smtClean="0"/>
              <a:t>‹#›</a:t>
            </a:fld>
            <a:endParaRPr lang="en-IN"/>
          </a:p>
        </p:txBody>
      </p:sp>
    </p:spTree>
    <p:extLst>
      <p:ext uri="{BB962C8B-B14F-4D97-AF65-F5344CB8AC3E}">
        <p14:creationId xmlns:p14="http://schemas.microsoft.com/office/powerpoint/2010/main" val="381687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hyperlink" Target="http://bankingdigests.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hyperlink" Target="https://nrlm.gov.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63" y="1891085"/>
            <a:ext cx="11494486" cy="1985464"/>
          </a:xfrm>
        </p:spPr>
        <p:txBody>
          <a:bodyPr>
            <a:normAutofit fontScale="90000"/>
          </a:bodyPr>
          <a:lstStyle/>
          <a:p>
            <a:pPr algn="ctr"/>
            <a:br>
              <a:rPr lang="en-IN" b="1" dirty="0">
                <a:solidFill>
                  <a:srgbClr val="002060"/>
                </a:solidFill>
              </a:rPr>
            </a:br>
            <a:r>
              <a:rPr lang="en-IN" sz="6000" b="1" dirty="0">
                <a:solidFill>
                  <a:srgbClr val="002060"/>
                </a:solidFill>
                <a:latin typeface="Berlin Sans FB Demi" panose="020E0802020502020306" pitchFamily="34" charset="0"/>
              </a:rPr>
              <a:t>Deendayal </a:t>
            </a:r>
            <a:r>
              <a:rPr lang="en-IN" sz="6000" b="1" dirty="0" err="1">
                <a:solidFill>
                  <a:srgbClr val="002060"/>
                </a:solidFill>
                <a:latin typeface="Berlin Sans FB Demi" panose="020E0802020502020306" pitchFamily="34" charset="0"/>
              </a:rPr>
              <a:t>Antyodaya</a:t>
            </a:r>
            <a:r>
              <a:rPr lang="en-IN" sz="6000" b="1" dirty="0">
                <a:solidFill>
                  <a:srgbClr val="002060"/>
                </a:solidFill>
                <a:latin typeface="Berlin Sans FB Demi" panose="020E0802020502020306" pitchFamily="34" charset="0"/>
              </a:rPr>
              <a:t> Yojana – </a:t>
            </a:r>
            <a:br>
              <a:rPr lang="en-IN" sz="6000" b="1" dirty="0">
                <a:solidFill>
                  <a:srgbClr val="002060"/>
                </a:solidFill>
                <a:latin typeface="Berlin Sans FB Demi" panose="020E0802020502020306" pitchFamily="34" charset="0"/>
              </a:rPr>
            </a:br>
            <a:r>
              <a:rPr lang="en-IN" sz="6000" b="1" dirty="0">
                <a:solidFill>
                  <a:srgbClr val="002060"/>
                </a:solidFill>
                <a:latin typeface="Berlin Sans FB Demi" panose="020E0802020502020306" pitchFamily="34" charset="0"/>
              </a:rPr>
              <a:t>National Rural Livelihoods Mission</a:t>
            </a:r>
            <a:br>
              <a:rPr lang="en-IN" sz="6000" b="1" dirty="0">
                <a:solidFill>
                  <a:srgbClr val="002060"/>
                </a:solidFill>
                <a:latin typeface="Berlin Sans FB Demi" panose="020E0802020502020306" pitchFamily="34" charset="0"/>
              </a:rPr>
            </a:br>
            <a:r>
              <a:rPr lang="en-IN" sz="6000" b="1" dirty="0">
                <a:solidFill>
                  <a:srgbClr val="002060"/>
                </a:solidFill>
                <a:latin typeface="Berlin Sans FB Demi" panose="020E0802020502020306" pitchFamily="34" charset="0"/>
              </a:rPr>
              <a:t> ( DAY-NRLM)</a:t>
            </a:r>
            <a:br>
              <a:rPr lang="en-IN" sz="6000" b="1" dirty="0">
                <a:latin typeface="Berlin Sans FB Demi" panose="020E0802020502020306" pitchFamily="34" charset="0"/>
              </a:rPr>
            </a:br>
            <a:r>
              <a:rPr lang="en-US" sz="1800" b="1" dirty="0">
                <a:solidFill>
                  <a:srgbClr val="C00000"/>
                </a:solidFill>
                <a:latin typeface="Arial Black" panose="020B0A04020102020204" pitchFamily="34" charset="0"/>
                <a:cs typeface="Arial" panose="020B0604020202020204" pitchFamily="34" charset="0"/>
              </a:rPr>
              <a:t>(RBI Circular: </a:t>
            </a:r>
            <a:r>
              <a:rPr lang="en-US" sz="1800" b="1" dirty="0">
                <a:solidFill>
                  <a:srgbClr val="333300"/>
                </a:solidFill>
                <a:effectLst/>
                <a:latin typeface="Arial Black" panose="020B0A04020102020204" pitchFamily="34" charset="0"/>
                <a:ea typeface="Arial" panose="020B0604020202020204" pitchFamily="34" charset="0"/>
                <a:cs typeface="Arial" panose="020B0604020202020204" pitchFamily="34" charset="0"/>
              </a:rPr>
              <a:t>RBI/2020-21/39 </a:t>
            </a:r>
            <a:r>
              <a:rPr lang="en-IN" sz="1800" b="1" dirty="0">
                <a:effectLst/>
                <a:latin typeface="Arial Black" panose="020B0A04020102020204" pitchFamily="34" charset="0"/>
                <a:cs typeface="Arial" panose="020B0604020202020204" pitchFamily="34" charset="0"/>
              </a:rPr>
              <a:t>FIDD.GSSD.CO.BC.No.06/09.01.01/2020-21 dated September 18, 2020 </a:t>
            </a:r>
            <a:r>
              <a:rPr lang="en-US" sz="1800" b="1" dirty="0">
                <a:solidFill>
                  <a:srgbClr val="C00000"/>
                </a:solidFill>
                <a:latin typeface="Arial Black" panose="020B0A04020102020204" pitchFamily="34" charset="0"/>
                <a:cs typeface="Arial" panose="020B0604020202020204" pitchFamily="34" charset="0"/>
              </a:rPr>
              <a:t>) </a:t>
            </a:r>
            <a:endParaRPr lang="en-IN" sz="1100" b="1" dirty="0">
              <a:solidFill>
                <a:srgbClr val="C00000"/>
              </a:solidFill>
              <a:latin typeface="Arial Black" panose="020B0A040201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8041340" y="1"/>
            <a:ext cx="4150659" cy="1931986"/>
          </a:xfrm>
          <a:prstGeom prst="rect">
            <a:avLst/>
          </a:prstGeom>
        </p:spPr>
      </p:pic>
      <p:pic>
        <p:nvPicPr>
          <p:cNvPr id="13" name="Picture 12"/>
          <p:cNvPicPr>
            <a:picLocks noChangeAspect="1"/>
          </p:cNvPicPr>
          <p:nvPr/>
        </p:nvPicPr>
        <p:blipFill>
          <a:blip r:embed="rId3"/>
          <a:stretch>
            <a:fillRect/>
          </a:stretch>
        </p:blipFill>
        <p:spPr>
          <a:xfrm>
            <a:off x="697514" y="1"/>
            <a:ext cx="4237558" cy="1931986"/>
          </a:xfrm>
          <a:prstGeom prst="rect">
            <a:avLst/>
          </a:prstGeom>
        </p:spPr>
      </p:pic>
      <p:sp>
        <p:nvSpPr>
          <p:cNvPr id="14" name="Flowchart: Preparation 13"/>
          <p:cNvSpPr/>
          <p:nvPr/>
        </p:nvSpPr>
        <p:spPr>
          <a:xfrm>
            <a:off x="4935073" y="-15947"/>
            <a:ext cx="3106267" cy="916477"/>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Berlin Sans FB Demi" panose="020E0802020502020306" pitchFamily="34" charset="0"/>
              </a:rPr>
              <a:t>Banking Awareness</a:t>
            </a:r>
          </a:p>
        </p:txBody>
      </p:sp>
      <p:sp>
        <p:nvSpPr>
          <p:cNvPr id="15" name="Flowchart: Preparation 14"/>
          <p:cNvSpPr/>
          <p:nvPr/>
        </p:nvSpPr>
        <p:spPr>
          <a:xfrm>
            <a:off x="4935073" y="884583"/>
            <a:ext cx="3106268" cy="1047403"/>
          </a:xfrm>
          <a:prstGeom prst="flowChartPrepa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002060"/>
                </a:solidFill>
                <a:latin typeface="Berlin Sans FB Demi" panose="020E0802020502020306" pitchFamily="34" charset="0"/>
              </a:rPr>
              <a:t>JAIIB / CAIIB Examination</a:t>
            </a:r>
          </a:p>
        </p:txBody>
      </p:sp>
      <p:sp>
        <p:nvSpPr>
          <p:cNvPr id="8" name="Subtitle 2">
            <a:extLst>
              <a:ext uri="{FF2B5EF4-FFF2-40B4-BE49-F238E27FC236}">
                <a16:creationId xmlns:a16="http://schemas.microsoft.com/office/drawing/2014/main" id="{DFC1CC3E-E910-417A-8D36-4562C957158A}"/>
              </a:ext>
            </a:extLst>
          </p:cNvPr>
          <p:cNvSpPr txBox="1">
            <a:spLocks/>
          </p:cNvSpPr>
          <p:nvPr/>
        </p:nvSpPr>
        <p:spPr>
          <a:xfrm>
            <a:off x="805070" y="4392597"/>
            <a:ext cx="11456504" cy="1759724"/>
          </a:xfrm>
          <a:prstGeom prst="rect">
            <a:avLst/>
          </a:prstGeom>
          <a:solidFill>
            <a:srgbClr val="FFFF00"/>
          </a:solidFill>
          <a:effectLst>
            <a:glow rad="228600">
              <a:schemeClr val="accent4">
                <a:satMod val="175000"/>
                <a:alpha val="40000"/>
              </a:schemeClr>
            </a:glow>
            <a:outerShdw blurRad="50800" dist="38100" dir="5400000" algn="t" rotWithShape="0">
              <a:prstClr val="black">
                <a:alpha val="40000"/>
              </a:prstClr>
            </a:outerShdw>
            <a:reflection blurRad="6350" stA="52000" endA="300" endPos="35000" dir="5400000" sy="-100000" algn="bl" rotWithShape="0"/>
            <a:softEdge rad="31750"/>
          </a:effectLst>
          <a:scene3d>
            <a:camera prst="perspectiveRelaxedModerately"/>
            <a:lightRig rig="threePt" dir="t"/>
          </a:scene3d>
          <a:sp3d>
            <a:bevelT prst="angle"/>
          </a:sp3d>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effectLst>
                  <a:outerShdw blurRad="38100" dist="19050" dir="2700000" algn="tl">
                    <a:schemeClr val="dk1">
                      <a:alpha val="40000"/>
                    </a:schemeClr>
                  </a:outerShdw>
                </a:effectLst>
              </a:rPr>
              <a:t>Presented by Abinash Kr. Mandilwar, Chief Manager, </a:t>
            </a:r>
            <a:r>
              <a:rPr lang="en-US" b="1" dirty="0" err="1">
                <a:effectLst>
                  <a:outerShdw blurRad="38100" dist="19050" dir="2700000" algn="tl">
                    <a:schemeClr val="dk1">
                      <a:alpha val="40000"/>
                    </a:schemeClr>
                  </a:outerShdw>
                </a:effectLst>
              </a:rPr>
              <a:t>BOI</a:t>
            </a:r>
            <a:r>
              <a:rPr lang="en-US" b="1" dirty="0">
                <a:effectLst>
                  <a:outerShdw blurRad="38100" dist="19050" dir="2700000" algn="tl">
                    <a:schemeClr val="dk1">
                      <a:alpha val="40000"/>
                    </a:schemeClr>
                  </a:outerShdw>
                </a:effectLst>
              </a:rPr>
              <a:t>, Kolkata Zone</a:t>
            </a:r>
            <a:endParaRPr lang="en-IN" dirty="0"/>
          </a:p>
          <a:p>
            <a:pPr marL="0" indent="0">
              <a:buNone/>
            </a:pPr>
            <a:endParaRPr lang="en-IN" sz="4200" b="1" dirty="0"/>
          </a:p>
        </p:txBody>
      </p:sp>
      <p:sp>
        <p:nvSpPr>
          <p:cNvPr id="10" name="Rectangle 9">
            <a:extLst>
              <a:ext uri="{FF2B5EF4-FFF2-40B4-BE49-F238E27FC236}">
                <a16:creationId xmlns:a16="http://schemas.microsoft.com/office/drawing/2014/main" id="{E073539A-5FBB-4840-9C53-41606788CBE4}"/>
              </a:ext>
            </a:extLst>
          </p:cNvPr>
          <p:cNvSpPr/>
          <p:nvPr/>
        </p:nvSpPr>
        <p:spPr>
          <a:xfrm>
            <a:off x="1925495" y="5345965"/>
            <a:ext cx="5410200" cy="476885"/>
          </a:xfrm>
          <a:prstGeom prst="rect">
            <a:avLst/>
          </a:prstGeom>
          <a:solidFill>
            <a:schemeClr val="bg2">
              <a:lumMod val="9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lnSpc>
                <a:spcPct val="107000"/>
              </a:lnSpc>
              <a:spcAft>
                <a:spcPts val="800"/>
              </a:spcAft>
            </a:pPr>
            <a:r>
              <a:rPr lang="en-US" sz="1800" b="1" kern="1200" dirty="0">
                <a:solidFill>
                  <a:srgbClr val="002060"/>
                </a:solidFill>
                <a:effectLst/>
                <a:latin typeface="Arial" panose="020B0604020202020204" pitchFamily="34" charset="0"/>
                <a:ea typeface="Arial" panose="020B0604020202020204" pitchFamily="34" charset="0"/>
                <a:cs typeface="Arial" panose="020B0604020202020204" pitchFamily="34" charset="0"/>
              </a:rPr>
              <a:t>.           : Banking Digest by Abinash Mandilwar</a:t>
            </a:r>
            <a:endParaRPr lang="en-IN" sz="1100" dirty="0">
              <a:effectLst/>
              <a:latin typeface="Arial" panose="020B0604020202020204" pitchFamily="34" charset="0"/>
              <a:ea typeface="Arial" panose="020B0604020202020204" pitchFamily="34" charset="0"/>
              <a:cs typeface="Mangal" panose="02040503050203030202" pitchFamily="18" charset="0"/>
            </a:endParaRPr>
          </a:p>
        </p:txBody>
      </p:sp>
      <p:pic>
        <p:nvPicPr>
          <p:cNvPr id="11" name="Picture 10" descr="Image result for youtube image">
            <a:extLst>
              <a:ext uri="{FF2B5EF4-FFF2-40B4-BE49-F238E27FC236}">
                <a16:creationId xmlns:a16="http://schemas.microsoft.com/office/drawing/2014/main" id="{5C582631-3AF0-406F-AE7A-A46B76D249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3430" y="5254960"/>
            <a:ext cx="902335" cy="53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a:extLst>
              <a:ext uri="{FF2B5EF4-FFF2-40B4-BE49-F238E27FC236}">
                <a16:creationId xmlns:a16="http://schemas.microsoft.com/office/drawing/2014/main" id="{67F15045-805C-4810-912E-C97CE1954ABD}"/>
              </a:ext>
            </a:extLst>
          </p:cNvPr>
          <p:cNvSpPr txBox="1"/>
          <p:nvPr/>
        </p:nvSpPr>
        <p:spPr>
          <a:xfrm>
            <a:off x="7348395" y="5345965"/>
            <a:ext cx="3696335" cy="508000"/>
          </a:xfrm>
          <a:prstGeom prst="rect">
            <a:avLst/>
          </a:prstGeom>
          <a:solidFill>
            <a:schemeClr val="bg2">
              <a:lumMod val="90000"/>
            </a:schemeClr>
          </a:solidFill>
        </p:spPr>
        <p:txBody>
          <a:bodyPr wrap="square" rtlCol="0">
            <a:spAutoFit/>
          </a:bodyPr>
          <a:lstStyle/>
          <a:p>
            <a:pPr algn="ctr">
              <a:lnSpc>
                <a:spcPct val="107000"/>
              </a:lnSpc>
              <a:spcAft>
                <a:spcPts val="800"/>
              </a:spcAft>
            </a:pPr>
            <a:r>
              <a:rPr lang="en-US" sz="2000" u="sng" kern="1200">
                <a:solidFill>
                  <a:srgbClr val="000000"/>
                </a:solidFill>
                <a:effectLst/>
                <a:latin typeface="Arial" panose="020B0604020202020204" pitchFamily="34" charset="0"/>
                <a:ea typeface="Arial" panose="020B0604020202020204" pitchFamily="34" charset="0"/>
                <a:cs typeface="Mangal" panose="02040503050203030202" pitchFamily="18" charset="0"/>
                <a:hlinkClick r:id="rId5"/>
              </a:rPr>
              <a:t>http://bankingdigests.com/</a:t>
            </a:r>
            <a:endParaRPr lang="en-IN" sz="1100">
              <a:effectLst/>
              <a:latin typeface="Arial" panose="020B0604020202020204" pitchFamily="34" charset="0"/>
              <a:ea typeface="Arial" panose="020B0604020202020204" pitchFamily="34" charset="0"/>
              <a:cs typeface="Mangal" panose="02040503050203030202" pitchFamily="18" charset="0"/>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440" y="127049"/>
            <a:ext cx="8229600" cy="864096"/>
          </a:xfrm>
        </p:spPr>
        <p:txBody>
          <a:bodyPr>
            <a:normAutofit/>
          </a:bodyPr>
          <a:lstStyle/>
          <a:p>
            <a:pPr algn="ctr"/>
            <a:r>
              <a:rPr lang="en-US" b="1" dirty="0">
                <a:solidFill>
                  <a:srgbClr val="C00000"/>
                </a:solidFill>
                <a:latin typeface="Arial Black" panose="020B0A04020102020204" pitchFamily="34" charset="0"/>
              </a:rPr>
              <a:t>INTEREST SUBVENTION</a:t>
            </a:r>
            <a:endParaRPr lang="en-IN"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586408" y="772484"/>
            <a:ext cx="11390243" cy="5583391"/>
          </a:xfrm>
        </p:spPr>
        <p:txBody>
          <a:bodyPr>
            <a:noAutofit/>
          </a:bodyPr>
          <a:lstStyle/>
          <a:p>
            <a:pPr marL="514350" indent="-514350" algn="just">
              <a:buFont typeface="+mj-lt"/>
              <a:buAutoNum type="arabicParenR"/>
            </a:pPr>
            <a:r>
              <a:rPr lang="en-US" sz="2400" b="1" dirty="0">
                <a:solidFill>
                  <a:srgbClr val="7030A0"/>
                </a:solidFill>
              </a:rPr>
              <a:t>DAY-NRLM has a provision for interest subvention, to cover the difference between the Lending Rate of the banks and 7%, on all credit from the banks/ financial institutions availed by women SHGs, for a maximum of ₹ 3,00,000 per SHG.</a:t>
            </a:r>
          </a:p>
          <a:p>
            <a:pPr marL="514350" indent="-514350">
              <a:buFont typeface="+mj-lt"/>
              <a:buAutoNum type="arabicParenR"/>
            </a:pPr>
            <a:r>
              <a:rPr lang="en-US" sz="2400" b="1" dirty="0">
                <a:solidFill>
                  <a:srgbClr val="7030A0"/>
                </a:solidFill>
              </a:rPr>
              <a:t>For a maximum of ₹ 3.00 lakh per SHG in two ways:-</a:t>
            </a:r>
          </a:p>
          <a:p>
            <a:pPr marL="571500" indent="-571500" algn="just">
              <a:buFont typeface="+mj-lt"/>
              <a:buAutoNum type="alphaLcParenR"/>
            </a:pPr>
            <a:r>
              <a:rPr lang="en-IN" sz="2400" b="1" dirty="0">
                <a:solidFill>
                  <a:srgbClr val="002060"/>
                </a:solidFill>
              </a:rPr>
              <a:t>In 250 identified districts, banks will lend to the women </a:t>
            </a:r>
            <a:r>
              <a:rPr lang="en-IN" sz="2400" b="1" dirty="0" err="1">
                <a:solidFill>
                  <a:srgbClr val="002060"/>
                </a:solidFill>
              </a:rPr>
              <a:t>SHGs</a:t>
            </a:r>
            <a:r>
              <a:rPr lang="en-IN" sz="2400" b="1" dirty="0">
                <a:solidFill>
                  <a:srgbClr val="002060"/>
                </a:solidFill>
              </a:rPr>
              <a:t> @7% up to an aggregated loan amount of ₹ 3,00,000/-. The banks would be subverted to the extent of difference between the Weighted Average Interest Charged and 7%, subject to the maximum limit of 5.5%. An additional interest subvention of 3% is also available on prompt repayment by the </a:t>
            </a:r>
            <a:r>
              <a:rPr lang="en-IN" sz="2400" b="1" dirty="0" err="1">
                <a:solidFill>
                  <a:srgbClr val="002060"/>
                </a:solidFill>
              </a:rPr>
              <a:t>SHGs</a:t>
            </a:r>
            <a:r>
              <a:rPr lang="en-IN" sz="2400" b="1" dirty="0">
                <a:solidFill>
                  <a:srgbClr val="002060"/>
                </a:solidFill>
              </a:rPr>
              <a:t>, reducing the effective rate of interest to 4%.</a:t>
            </a:r>
          </a:p>
          <a:p>
            <a:pPr marL="571500" indent="-571500" algn="just">
              <a:buFont typeface="+mj-lt"/>
              <a:buAutoNum type="alphaLcParenR"/>
            </a:pPr>
            <a:r>
              <a:rPr lang="en-IN" sz="2400" b="1" dirty="0">
                <a:solidFill>
                  <a:srgbClr val="002060"/>
                </a:solidFill>
              </a:rPr>
              <a:t>In the remaining districts, the banks may lend at their respective lending rates, applicable to </a:t>
            </a:r>
            <a:r>
              <a:rPr lang="en-IN" sz="2400" b="1" dirty="0" err="1">
                <a:solidFill>
                  <a:srgbClr val="002060"/>
                </a:solidFill>
              </a:rPr>
              <a:t>SHGs</a:t>
            </a:r>
            <a:r>
              <a:rPr lang="en-IN" sz="2400" b="1" dirty="0">
                <a:solidFill>
                  <a:srgbClr val="002060"/>
                </a:solidFill>
              </a:rPr>
              <a:t>. In these districts, all women </a:t>
            </a:r>
            <a:r>
              <a:rPr lang="en-IN" sz="2400" b="1" dirty="0" err="1">
                <a:solidFill>
                  <a:srgbClr val="002060"/>
                </a:solidFill>
              </a:rPr>
              <a:t>SHGs</a:t>
            </a:r>
            <a:r>
              <a:rPr lang="en-IN" sz="2400" b="1" dirty="0">
                <a:solidFill>
                  <a:srgbClr val="002060"/>
                </a:solidFill>
              </a:rPr>
              <a:t> under DAY— </a:t>
            </a:r>
            <a:r>
              <a:rPr lang="en-IN" sz="2400" b="1" dirty="0" err="1">
                <a:solidFill>
                  <a:srgbClr val="002060"/>
                </a:solidFill>
              </a:rPr>
              <a:t>NRLM</a:t>
            </a:r>
            <a:r>
              <a:rPr lang="en-IN" sz="2400" b="1" dirty="0">
                <a:solidFill>
                  <a:srgbClr val="002060"/>
                </a:solidFill>
              </a:rPr>
              <a:t> would be eligible for interest subvention on prompt repayment. The difference between the bank lending rates and 7% for loans up to ₹ 300,000/- subject to a maximum limit of 5.5%, would be </a:t>
            </a:r>
            <a:r>
              <a:rPr lang="en-IN" sz="2400" b="1" dirty="0" err="1">
                <a:solidFill>
                  <a:srgbClr val="002060"/>
                </a:solidFill>
              </a:rPr>
              <a:t>subvented</a:t>
            </a:r>
            <a:r>
              <a:rPr lang="en-IN" sz="2400" b="1" dirty="0">
                <a:solidFill>
                  <a:srgbClr val="002060"/>
                </a:solidFill>
              </a:rPr>
              <a:t> directly in the loan accounts of the </a:t>
            </a:r>
            <a:r>
              <a:rPr lang="en-IN" sz="2400" b="1" dirty="0" err="1">
                <a:solidFill>
                  <a:srgbClr val="002060"/>
                </a:solidFill>
              </a:rPr>
              <a:t>SHGs</a:t>
            </a:r>
            <a:r>
              <a:rPr lang="en-IN" sz="2400" b="1" dirty="0">
                <a:solidFill>
                  <a:srgbClr val="002060"/>
                </a:solidFill>
              </a:rPr>
              <a:t> by the </a:t>
            </a:r>
            <a:r>
              <a:rPr lang="en-IN" sz="2400" b="1" dirty="0" err="1">
                <a:solidFill>
                  <a:srgbClr val="002060"/>
                </a:solidFill>
              </a:rPr>
              <a:t>SRLMs</a:t>
            </a:r>
            <a:r>
              <a:rPr lang="en-IN" sz="2400" b="1" dirty="0">
                <a:solidFill>
                  <a:srgbClr val="002060"/>
                </a:solidFill>
              </a:rPr>
              <a:t>.</a:t>
            </a:r>
          </a:p>
        </p:txBody>
      </p:sp>
    </p:spTree>
    <p:extLst>
      <p:ext uri="{BB962C8B-B14F-4D97-AF65-F5344CB8AC3E}">
        <p14:creationId xmlns:p14="http://schemas.microsoft.com/office/powerpoint/2010/main" val="3247944912"/>
      </p:ext>
    </p:extLst>
  </p:cSld>
  <p:clrMapOvr>
    <a:masterClrMapping/>
  </p:clrMapOvr>
  <mc:AlternateContent xmlns:mc="http://schemas.openxmlformats.org/markup-compatibility/2006" xmlns:p14="http://schemas.microsoft.com/office/powerpoint/2010/main">
    <mc:Choice Requires="p14">
      <p:transition spd="slow" p14:dur="2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105" y="129952"/>
            <a:ext cx="10703859" cy="1066800"/>
          </a:xfrm>
        </p:spPr>
        <p:txBody>
          <a:bodyPr>
            <a:normAutofit/>
          </a:bodyPr>
          <a:lstStyle/>
          <a:p>
            <a:pPr algn="ctr"/>
            <a:r>
              <a:rPr lang="en-US" b="1" dirty="0">
                <a:solidFill>
                  <a:srgbClr val="C00000"/>
                </a:solidFill>
                <a:latin typeface="Arial Black" panose="020B0A04020102020204" pitchFamily="34" charset="0"/>
              </a:rPr>
              <a:t>OTHER FEATURES OF DAY-NRLM</a:t>
            </a:r>
            <a:endParaRPr lang="en-IN" b="1"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712694" y="1035387"/>
            <a:ext cx="11228294" cy="5377784"/>
          </a:xfrm>
        </p:spPr>
        <p:txBody>
          <a:bodyPr>
            <a:normAutofit lnSpcReduction="10000"/>
          </a:bodyPr>
          <a:lstStyle/>
          <a:p>
            <a:pPr algn="just">
              <a:buFont typeface="Wingdings" pitchFamily="2" charset="2"/>
              <a:buChar char="v"/>
            </a:pPr>
            <a:r>
              <a:rPr lang="en-US" b="1" dirty="0">
                <a:solidFill>
                  <a:srgbClr val="C00000"/>
                </a:solidFill>
              </a:rPr>
              <a:t>Purpose:</a:t>
            </a:r>
            <a:r>
              <a:rPr lang="en-US" dirty="0">
                <a:solidFill>
                  <a:srgbClr val="7030A0"/>
                </a:solidFill>
              </a:rPr>
              <a:t> Loans may be used for meeting social needs, high cost debt swapping and taking up sustainable livelihoods by the individual members within the SHGs.  It can be to finance any viable common activity started by the SHGs.</a:t>
            </a:r>
          </a:p>
          <a:p>
            <a:pPr algn="just">
              <a:buFont typeface="Wingdings" pitchFamily="2" charset="2"/>
              <a:buChar char="v"/>
            </a:pPr>
            <a:r>
              <a:rPr lang="en-US" b="1" dirty="0">
                <a:solidFill>
                  <a:srgbClr val="C00000"/>
                </a:solidFill>
              </a:rPr>
              <a:t>Type of Loan: </a:t>
            </a:r>
            <a:r>
              <a:rPr lang="en-US" dirty="0">
                <a:solidFill>
                  <a:srgbClr val="C00000"/>
                </a:solidFill>
              </a:rPr>
              <a:t> </a:t>
            </a:r>
            <a:r>
              <a:rPr lang="en-US" dirty="0">
                <a:solidFill>
                  <a:srgbClr val="7030A0"/>
                </a:solidFill>
              </a:rPr>
              <a:t>Term loan and/or cash credit. Additional loan can be sanctioned even if the previous loan is outstanding.</a:t>
            </a:r>
          </a:p>
          <a:p>
            <a:pPr algn="just">
              <a:buFont typeface="Wingdings" pitchFamily="2" charset="2"/>
              <a:buChar char="v"/>
            </a:pPr>
            <a:r>
              <a:rPr lang="en-US" b="1" dirty="0">
                <a:solidFill>
                  <a:srgbClr val="C00000"/>
                </a:solidFill>
              </a:rPr>
              <a:t>Repayment Schedule: </a:t>
            </a:r>
          </a:p>
          <a:p>
            <a:r>
              <a:rPr lang="en-IN" b="1" dirty="0"/>
              <a:t>1</a:t>
            </a:r>
            <a:r>
              <a:rPr lang="en-IN" sz="1800" b="1" baseline="30000" dirty="0"/>
              <a:t>st</a:t>
            </a:r>
            <a:r>
              <a:rPr lang="en-IN" b="1" dirty="0"/>
              <a:t> dose-</a:t>
            </a:r>
            <a:r>
              <a:rPr lang="en-IN" dirty="0"/>
              <a:t> repaid in 24-36 months in monthly / quarterly </a:t>
            </a:r>
            <a:r>
              <a:rPr lang="en-IN" dirty="0" err="1"/>
              <a:t>installments</a:t>
            </a:r>
            <a:r>
              <a:rPr lang="en-IN" dirty="0"/>
              <a:t>;</a:t>
            </a:r>
            <a:endParaRPr lang="en-IN" sz="2000" dirty="0"/>
          </a:p>
          <a:p>
            <a:r>
              <a:rPr lang="en-IN" b="1" dirty="0"/>
              <a:t>2</a:t>
            </a:r>
            <a:r>
              <a:rPr lang="en-IN" sz="1800" b="1" baseline="30000" dirty="0"/>
              <a:t>nd</a:t>
            </a:r>
            <a:r>
              <a:rPr lang="en-IN" b="1" dirty="0"/>
              <a:t> dose-</a:t>
            </a:r>
            <a:r>
              <a:rPr lang="en-IN" dirty="0"/>
              <a:t> repaid in 36-48 months in monthly / quarterly </a:t>
            </a:r>
            <a:r>
              <a:rPr lang="en-IN" dirty="0" err="1"/>
              <a:t>installments</a:t>
            </a:r>
            <a:r>
              <a:rPr lang="en-IN" dirty="0"/>
              <a:t>;</a:t>
            </a:r>
            <a:endParaRPr lang="en-IN" sz="2000" dirty="0"/>
          </a:p>
          <a:p>
            <a:r>
              <a:rPr lang="en-IN" b="1" dirty="0"/>
              <a:t>3</a:t>
            </a:r>
            <a:r>
              <a:rPr lang="en-IN" sz="1800" b="1" baseline="30000" dirty="0"/>
              <a:t>rd</a:t>
            </a:r>
            <a:r>
              <a:rPr lang="en-IN" b="1" dirty="0"/>
              <a:t> Dose-</a:t>
            </a:r>
            <a:r>
              <a:rPr lang="en-IN" dirty="0"/>
              <a:t> repaid in 48-60 months in monthly / quarterly </a:t>
            </a:r>
            <a:r>
              <a:rPr lang="en-IN" dirty="0" err="1"/>
              <a:t>installments</a:t>
            </a:r>
            <a:r>
              <a:rPr lang="en-IN" dirty="0"/>
              <a:t>;</a:t>
            </a:r>
            <a:endParaRPr lang="en-IN" sz="2000" dirty="0"/>
          </a:p>
          <a:p>
            <a:r>
              <a:rPr lang="en-IN" b="1" dirty="0"/>
              <a:t>4</a:t>
            </a:r>
            <a:r>
              <a:rPr lang="en-IN" sz="1800" b="1" baseline="30000" dirty="0"/>
              <a:t>th</a:t>
            </a:r>
            <a:r>
              <a:rPr lang="en-IN" b="1" dirty="0"/>
              <a:t> dose-</a:t>
            </a:r>
            <a:r>
              <a:rPr lang="en-IN" dirty="0"/>
              <a:t> repaid between 60-84 months based on the cash flow in monthly / quarterly </a:t>
            </a:r>
            <a:r>
              <a:rPr lang="en-IN" dirty="0" err="1"/>
              <a:t>installments</a:t>
            </a:r>
            <a:r>
              <a:rPr lang="en-IN" dirty="0"/>
              <a:t>.</a:t>
            </a:r>
            <a:endParaRPr lang="en-IN" sz="2000" dirty="0"/>
          </a:p>
          <a:p>
            <a:pPr>
              <a:buFont typeface="Wingdings" pitchFamily="2" charset="2"/>
              <a:buChar char="v"/>
            </a:pPr>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641" y="0"/>
            <a:ext cx="9349099" cy="1066800"/>
          </a:xfrm>
        </p:spPr>
        <p:txBody>
          <a:bodyPr>
            <a:normAutofit fontScale="90000"/>
          </a:bodyPr>
          <a:lstStyle/>
          <a:p>
            <a:pPr algn="ctr"/>
            <a:r>
              <a:rPr lang="en-US" b="1" dirty="0">
                <a:solidFill>
                  <a:srgbClr val="C00000"/>
                </a:solidFill>
                <a:latin typeface="Arial Black" panose="020B0A04020102020204" pitchFamily="34" charset="0"/>
              </a:rPr>
              <a:t>OTHER FEATURES OF DAY-NRLM</a:t>
            </a:r>
            <a:endParaRPr lang="en-IN"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739590" y="735650"/>
            <a:ext cx="11214846" cy="5382762"/>
          </a:xfrm>
        </p:spPr>
        <p:txBody>
          <a:bodyPr>
            <a:noAutofit/>
          </a:bodyPr>
          <a:lstStyle/>
          <a:p>
            <a:pPr marL="282575" indent="-282575" algn="just">
              <a:buNone/>
            </a:pPr>
            <a:r>
              <a:rPr lang="en-US" b="1" dirty="0">
                <a:solidFill>
                  <a:srgbClr val="7030A0"/>
                </a:solidFill>
              </a:rPr>
              <a:t>Security &amp; Margin:</a:t>
            </a:r>
          </a:p>
          <a:p>
            <a:pPr marL="282575" lvl="1" indent="-282575" algn="just">
              <a:buFont typeface="Wingdings" pitchFamily="2" charset="2"/>
              <a:buChar char="Ø"/>
            </a:pPr>
            <a:r>
              <a:rPr lang="en-US" sz="2800" dirty="0">
                <a:solidFill>
                  <a:srgbClr val="7030A0"/>
                </a:solidFill>
              </a:rPr>
              <a:t>Loan up to Rs. 10 lakh - NIL;</a:t>
            </a:r>
          </a:p>
          <a:p>
            <a:pPr marL="282575" lvl="1" indent="-282575" algn="just">
              <a:buFont typeface="Wingdings" pitchFamily="2" charset="2"/>
              <a:buChar char="Ø"/>
            </a:pPr>
            <a:r>
              <a:rPr lang="en-US" sz="2800" dirty="0">
                <a:solidFill>
                  <a:srgbClr val="7030A0"/>
                </a:solidFill>
              </a:rPr>
              <a:t>No lien should be marked  against Savings bank account of SHGs;</a:t>
            </a:r>
          </a:p>
          <a:p>
            <a:pPr marL="282575" lvl="1" indent="-282575" algn="just">
              <a:buFont typeface="Wingdings" pitchFamily="2" charset="2"/>
              <a:buChar char="Ø"/>
            </a:pPr>
            <a:r>
              <a:rPr lang="en-US" sz="2800" dirty="0">
                <a:solidFill>
                  <a:srgbClr val="7030A0"/>
                </a:solidFill>
              </a:rPr>
              <a:t>No deposits should be insisted while sanctioning loan.</a:t>
            </a:r>
          </a:p>
          <a:p>
            <a:pPr marL="0" lvl="1" indent="0" algn="just">
              <a:buNone/>
            </a:pPr>
            <a:r>
              <a:rPr lang="en-IN" sz="2800" b="1" dirty="0">
                <a:solidFill>
                  <a:srgbClr val="7030A0"/>
                </a:solidFill>
              </a:rPr>
              <a:t>Asset Classification:</a:t>
            </a:r>
          </a:p>
          <a:p>
            <a:pPr marL="0" lvl="1" indent="0" algn="just">
              <a:buNone/>
            </a:pPr>
            <a:r>
              <a:rPr lang="en-IN" sz="2800" dirty="0">
                <a:solidFill>
                  <a:srgbClr val="7030A0"/>
                </a:solidFill>
              </a:rPr>
              <a:t>All facilities sanctioned under DAY- </a:t>
            </a:r>
            <a:r>
              <a:rPr lang="en-IN" sz="2800" dirty="0" err="1">
                <a:solidFill>
                  <a:srgbClr val="7030A0"/>
                </a:solidFill>
              </a:rPr>
              <a:t>NRLM</a:t>
            </a:r>
            <a:r>
              <a:rPr lang="en-IN" sz="2800" dirty="0">
                <a:solidFill>
                  <a:srgbClr val="7030A0"/>
                </a:solidFill>
              </a:rPr>
              <a:t> would be governed by the Asset Classification norms issued by Reserve Bank of India from time to time.</a:t>
            </a:r>
            <a:endParaRPr lang="en-US" sz="2800" dirty="0">
              <a:solidFill>
                <a:srgbClr val="7030A0"/>
              </a:solidFill>
            </a:endParaRPr>
          </a:p>
          <a:p>
            <a:pPr marL="282575" indent="-282575" algn="just">
              <a:buNone/>
            </a:pPr>
            <a:r>
              <a:rPr lang="en-US" b="1" dirty="0">
                <a:solidFill>
                  <a:srgbClr val="7030A0"/>
                </a:solidFill>
              </a:rPr>
              <a:t>Dealing with Defaulters:</a:t>
            </a:r>
            <a:r>
              <a:rPr lang="en-US" dirty="0">
                <a:solidFill>
                  <a:srgbClr val="7030A0"/>
                </a:solidFill>
              </a:rPr>
              <a:t> </a:t>
            </a:r>
          </a:p>
          <a:p>
            <a:pPr marL="282575" lvl="1" indent="-282575" algn="just">
              <a:buFont typeface="Wingdings" pitchFamily="2" charset="2"/>
              <a:buChar char="Ø"/>
            </a:pPr>
            <a:r>
              <a:rPr lang="en-US" sz="2800" dirty="0">
                <a:solidFill>
                  <a:srgbClr val="7030A0"/>
                </a:solidFill>
              </a:rPr>
              <a:t>Non-willful defaulters should not be debarred from receiving the loan;</a:t>
            </a:r>
          </a:p>
          <a:p>
            <a:pPr marL="282575" lvl="1" indent="-282575" algn="just">
              <a:buFont typeface="Wingdings" pitchFamily="2" charset="2"/>
              <a:buChar char="Ø"/>
            </a:pPr>
            <a:r>
              <a:rPr lang="en-US" sz="2800" dirty="0">
                <a:solidFill>
                  <a:srgbClr val="7030A0"/>
                </a:solidFill>
              </a:rPr>
              <a:t>Willful defaulters should not be financed (Willful defaulters members of a group can be allowed to benefit from the thrift and credit activities of the group including the corpus built up with the assistance of Revolving Fund).</a:t>
            </a:r>
            <a:endParaRPr lang="en-IN" sz="2800"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ox(in)">
                                      <p:cBhvr>
                                        <p:cTn id="30" dur="500"/>
                                        <p:tgtEl>
                                          <p:spTgt spid="3">
                                            <p:txEl>
                                              <p:pRg st="4" end="4"/>
                                            </p:txEl>
                                          </p:spTgt>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ox(i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ox(in)">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ox(in)">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ox(in)">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5AC0C3-66D5-4D16-8DCE-B803B4765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22" y="1075026"/>
            <a:ext cx="5277677" cy="5141733"/>
          </a:xfrm>
          <a:prstGeom prst="rect">
            <a:avLst/>
          </a:prstGeom>
        </p:spPr>
      </p:pic>
      <p:pic>
        <p:nvPicPr>
          <p:cNvPr id="11" name="Picture 10">
            <a:extLst>
              <a:ext uri="{FF2B5EF4-FFF2-40B4-BE49-F238E27FC236}">
                <a16:creationId xmlns:a16="http://schemas.microsoft.com/office/drawing/2014/main" id="{5BD3AE79-D8E4-4E46-B458-46EFD102B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156" y="1378608"/>
            <a:ext cx="5476461" cy="4417505"/>
          </a:xfrm>
          <a:prstGeom prst="rect">
            <a:avLst/>
          </a:prstGeom>
        </p:spPr>
      </p:pic>
      <p:sp>
        <p:nvSpPr>
          <p:cNvPr id="12" name="TextBox 11">
            <a:extLst>
              <a:ext uri="{FF2B5EF4-FFF2-40B4-BE49-F238E27FC236}">
                <a16:creationId xmlns:a16="http://schemas.microsoft.com/office/drawing/2014/main" id="{53E03FD1-693A-4626-BC4A-7F08C29F37B7}"/>
              </a:ext>
            </a:extLst>
          </p:cNvPr>
          <p:cNvSpPr txBox="1"/>
          <p:nvPr/>
        </p:nvSpPr>
        <p:spPr>
          <a:xfrm>
            <a:off x="1189351" y="116724"/>
            <a:ext cx="10767423" cy="1261884"/>
          </a:xfrm>
          <a:prstGeom prst="rect">
            <a:avLst/>
          </a:prstGeom>
          <a:noFill/>
        </p:spPr>
        <p:txBody>
          <a:bodyPr wrap="square" rtlCol="0">
            <a:spAutoFit/>
          </a:bodyPr>
          <a:lstStyle/>
          <a:p>
            <a:pPr algn="ctr"/>
            <a:r>
              <a:rPr lang="en-IN" sz="4000" b="1" dirty="0">
                <a:solidFill>
                  <a:srgbClr val="0070C0"/>
                </a:solidFill>
              </a:rPr>
              <a:t>For details of DAY-NRLM, you may visit on website </a:t>
            </a:r>
            <a:r>
              <a:rPr lang="en-IN" sz="3600" dirty="0">
                <a:hlinkClick r:id="rId4"/>
              </a:rPr>
              <a:t>https://nrlm.gov.i</a:t>
            </a:r>
            <a:r>
              <a:rPr lang="en-IN" sz="2800" dirty="0">
                <a:hlinkClick r:id="rId4"/>
              </a:rPr>
              <a:t>n</a:t>
            </a:r>
            <a:endParaRPr lang="en-IN" sz="2800" dirty="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179424" cy="1066800"/>
          </a:xfrm>
        </p:spPr>
        <p:txBody>
          <a:bodyPr>
            <a:normAutofit/>
          </a:bodyPr>
          <a:lstStyle/>
          <a:p>
            <a:pPr algn="ctr"/>
            <a:r>
              <a:rPr lang="en-IN" sz="5400" b="1" dirty="0">
                <a:solidFill>
                  <a:srgbClr val="C00000"/>
                </a:solidFill>
                <a:latin typeface="Arial Black" panose="020B0A04020102020204" pitchFamily="34" charset="0"/>
              </a:rPr>
              <a:t>INTRODUCTION</a:t>
            </a:r>
            <a:endParaRPr lang="en-IN" sz="5400"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652183" y="748747"/>
            <a:ext cx="11161058" cy="5700477"/>
          </a:xfrm>
        </p:spPr>
        <p:txBody>
          <a:bodyPr>
            <a:normAutofit/>
          </a:bodyPr>
          <a:lstStyle/>
          <a:p>
            <a:pPr marL="447675" indent="-447675" algn="just">
              <a:buFont typeface="Wingdings" pitchFamily="2" charset="2"/>
              <a:buChar char="v"/>
            </a:pPr>
            <a:r>
              <a:rPr lang="en-IN" sz="3000" b="1" dirty="0">
                <a:solidFill>
                  <a:srgbClr val="002060"/>
                </a:solidFill>
                <a:latin typeface="Arial" panose="020B0604020202020204" pitchFamily="34" charset="0"/>
                <a:cs typeface="Arial" panose="020B0604020202020204" pitchFamily="34" charset="0"/>
              </a:rPr>
              <a:t>The Ministry of Rural Development, Government of India launched a new programme known as NRLM now renamed as </a:t>
            </a:r>
            <a:r>
              <a:rPr lang="en-IN" sz="3000" b="1" dirty="0" err="1">
                <a:solidFill>
                  <a:srgbClr val="002060"/>
                </a:solidFill>
                <a:latin typeface="Arial" panose="020B0604020202020204" pitchFamily="34" charset="0"/>
                <a:cs typeface="Arial" panose="020B0604020202020204" pitchFamily="34" charset="0"/>
              </a:rPr>
              <a:t>Deendayal</a:t>
            </a:r>
            <a:r>
              <a:rPr lang="en-IN" sz="3000" b="1" dirty="0">
                <a:solidFill>
                  <a:srgbClr val="002060"/>
                </a:solidFill>
                <a:latin typeface="Arial" panose="020B0604020202020204" pitchFamily="34" charset="0"/>
                <a:cs typeface="Arial" panose="020B0604020202020204" pitchFamily="34" charset="0"/>
              </a:rPr>
              <a:t> </a:t>
            </a:r>
            <a:r>
              <a:rPr lang="en-IN" sz="3000" b="1" dirty="0" err="1">
                <a:solidFill>
                  <a:srgbClr val="002060"/>
                </a:solidFill>
                <a:latin typeface="Arial" panose="020B0604020202020204" pitchFamily="34" charset="0"/>
                <a:cs typeface="Arial" panose="020B0604020202020204" pitchFamily="34" charset="0"/>
              </a:rPr>
              <a:t>Antyodaya</a:t>
            </a:r>
            <a:r>
              <a:rPr lang="en-IN" sz="3000" b="1" dirty="0">
                <a:solidFill>
                  <a:srgbClr val="002060"/>
                </a:solidFill>
                <a:latin typeface="Arial" panose="020B0604020202020204" pitchFamily="34" charset="0"/>
                <a:cs typeface="Arial" panose="020B0604020202020204" pitchFamily="34" charset="0"/>
              </a:rPr>
              <a:t> </a:t>
            </a:r>
            <a:r>
              <a:rPr lang="en-IN" sz="3000" b="1" dirty="0" err="1">
                <a:solidFill>
                  <a:srgbClr val="002060"/>
                </a:solidFill>
                <a:latin typeface="Arial" panose="020B0604020202020204" pitchFamily="34" charset="0"/>
                <a:cs typeface="Arial" panose="020B0604020202020204" pitchFamily="34" charset="0"/>
              </a:rPr>
              <a:t>Yojana</a:t>
            </a:r>
            <a:r>
              <a:rPr lang="en-IN" sz="3000" b="1" dirty="0">
                <a:solidFill>
                  <a:srgbClr val="002060"/>
                </a:solidFill>
                <a:latin typeface="Arial" panose="020B0604020202020204" pitchFamily="34" charset="0"/>
                <a:cs typeface="Arial" panose="020B0604020202020204" pitchFamily="34" charset="0"/>
              </a:rPr>
              <a:t> – National Rural Livelihoods Mission (DAY-NRLM), by restructuring and replacing the </a:t>
            </a:r>
            <a:r>
              <a:rPr lang="en-IN" sz="3000" b="1" dirty="0" err="1">
                <a:solidFill>
                  <a:srgbClr val="002060"/>
                </a:solidFill>
                <a:latin typeface="Arial" panose="020B0604020202020204" pitchFamily="34" charset="0"/>
                <a:cs typeface="Arial" panose="020B0604020202020204" pitchFamily="34" charset="0"/>
              </a:rPr>
              <a:t>Swarnjayanti</a:t>
            </a:r>
            <a:r>
              <a:rPr lang="en-IN" sz="3000" b="1" dirty="0">
                <a:solidFill>
                  <a:srgbClr val="002060"/>
                </a:solidFill>
                <a:latin typeface="Arial" panose="020B0604020202020204" pitchFamily="34" charset="0"/>
                <a:cs typeface="Arial" panose="020B0604020202020204" pitchFamily="34" charset="0"/>
              </a:rPr>
              <a:t> Gram </a:t>
            </a:r>
            <a:r>
              <a:rPr lang="en-IN" sz="3000" b="1" dirty="0" err="1">
                <a:solidFill>
                  <a:srgbClr val="002060"/>
                </a:solidFill>
                <a:latin typeface="Arial" panose="020B0604020202020204" pitchFamily="34" charset="0"/>
                <a:cs typeface="Arial" panose="020B0604020202020204" pitchFamily="34" charset="0"/>
              </a:rPr>
              <a:t>Swarozgar</a:t>
            </a:r>
            <a:r>
              <a:rPr lang="en-IN" sz="3000" b="1" dirty="0">
                <a:solidFill>
                  <a:srgbClr val="002060"/>
                </a:solidFill>
                <a:latin typeface="Arial" panose="020B0604020202020204" pitchFamily="34" charset="0"/>
                <a:cs typeface="Arial" panose="020B0604020202020204" pitchFamily="34" charset="0"/>
              </a:rPr>
              <a:t> </a:t>
            </a:r>
            <a:r>
              <a:rPr lang="en-IN" sz="3000" b="1" dirty="0" err="1">
                <a:solidFill>
                  <a:srgbClr val="002060"/>
                </a:solidFill>
                <a:latin typeface="Arial" panose="020B0604020202020204" pitchFamily="34" charset="0"/>
                <a:cs typeface="Arial" panose="020B0604020202020204" pitchFamily="34" charset="0"/>
              </a:rPr>
              <a:t>Yojana</a:t>
            </a:r>
            <a:r>
              <a:rPr lang="en-IN" sz="3000" b="1" dirty="0">
                <a:solidFill>
                  <a:srgbClr val="002060"/>
                </a:solidFill>
                <a:latin typeface="Arial" panose="020B0604020202020204" pitchFamily="34" charset="0"/>
                <a:cs typeface="Arial" panose="020B0604020202020204" pitchFamily="34" charset="0"/>
              </a:rPr>
              <a:t> (SGSY) scheme with effect from April 01, 2013.</a:t>
            </a:r>
          </a:p>
          <a:p>
            <a:pPr marL="447675" indent="-447675" algn="just">
              <a:buFont typeface="Wingdings" pitchFamily="2" charset="2"/>
              <a:buChar char="v"/>
            </a:pPr>
            <a:r>
              <a:rPr lang="en-IN" sz="3000" b="1" dirty="0">
                <a:solidFill>
                  <a:srgbClr val="002060"/>
                </a:solidFill>
                <a:latin typeface="Arial" panose="020B0604020202020204" pitchFamily="34" charset="0"/>
                <a:cs typeface="Arial" panose="020B0604020202020204" pitchFamily="34" charset="0"/>
              </a:rPr>
              <a:t>NRLM renamed as DAY-NRLM </a:t>
            </a:r>
            <a:r>
              <a:rPr lang="en-IN" sz="3000" b="1" dirty="0" err="1">
                <a:solidFill>
                  <a:srgbClr val="002060"/>
                </a:solidFill>
                <a:latin typeface="Arial" panose="020B0604020202020204" pitchFamily="34" charset="0"/>
                <a:cs typeface="Arial" panose="020B0604020202020204" pitchFamily="34" charset="0"/>
              </a:rPr>
              <a:t>w.e.f</a:t>
            </a:r>
            <a:r>
              <a:rPr lang="en-IN" sz="3000" b="1" dirty="0">
                <a:solidFill>
                  <a:srgbClr val="002060"/>
                </a:solidFill>
                <a:latin typeface="Arial" panose="020B0604020202020204" pitchFamily="34" charset="0"/>
                <a:cs typeface="Arial" panose="020B0604020202020204" pitchFamily="34" charset="0"/>
              </a:rPr>
              <a:t>. March 29, 2016.</a:t>
            </a:r>
          </a:p>
          <a:p>
            <a:pPr marL="447675" indent="-447675" algn="just">
              <a:buFont typeface="Wingdings" pitchFamily="2" charset="2"/>
              <a:buChar char="v"/>
            </a:pPr>
            <a:r>
              <a:rPr lang="en-US" sz="3000" b="1" dirty="0">
                <a:solidFill>
                  <a:srgbClr val="002060"/>
                </a:solidFill>
                <a:latin typeface="Arial" panose="020B0604020202020204" pitchFamily="34" charset="0"/>
                <a:cs typeface="Arial" panose="020B0604020202020204" pitchFamily="34" charset="0"/>
              </a:rPr>
              <a:t>Reserve Bank of India vide its Master Circular RBI/2020-21/39 </a:t>
            </a:r>
            <a:r>
              <a:rPr lang="en-IN" sz="3000" b="1" dirty="0">
                <a:solidFill>
                  <a:srgbClr val="002060"/>
                </a:solidFill>
                <a:latin typeface="Arial" panose="020B0604020202020204" pitchFamily="34" charset="0"/>
                <a:cs typeface="Arial" panose="020B0604020202020204" pitchFamily="34" charset="0"/>
              </a:rPr>
              <a:t>FIDD.GSSD.CO.BC.No.06/09.01.01/2020-21 dated September 18, 2020 has updated the same by incorporating the instructions on DAY-</a:t>
            </a:r>
            <a:r>
              <a:rPr lang="en-IN" sz="3000" b="1" dirty="0" err="1">
                <a:solidFill>
                  <a:srgbClr val="002060"/>
                </a:solidFill>
                <a:latin typeface="Arial" panose="020B0604020202020204" pitchFamily="34" charset="0"/>
                <a:cs typeface="Arial" panose="020B0604020202020204" pitchFamily="34" charset="0"/>
              </a:rPr>
              <a:t>NRLM</a:t>
            </a:r>
            <a:r>
              <a:rPr lang="en-IN" sz="3000" b="1" dirty="0">
                <a:solidFill>
                  <a:srgbClr val="002060"/>
                </a:solidFill>
                <a:latin typeface="Arial" panose="020B0604020202020204" pitchFamily="34" charset="0"/>
                <a:cs typeface="Arial" panose="020B0604020202020204" pitchFamily="34" charset="0"/>
              </a:rPr>
              <a:t> issued upto September 18, 2020.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894" y="0"/>
            <a:ext cx="10502153" cy="864096"/>
          </a:xfrm>
        </p:spPr>
        <p:txBody>
          <a:bodyPr>
            <a:noAutofit/>
          </a:bodyPr>
          <a:lstStyle/>
          <a:p>
            <a:pPr algn="ctr"/>
            <a:r>
              <a:rPr lang="en-US" sz="4800" b="1" dirty="0">
                <a:solidFill>
                  <a:srgbClr val="C00000"/>
                </a:solidFill>
                <a:latin typeface="Arial Black" panose="020B0A04020102020204" pitchFamily="34" charset="0"/>
              </a:rPr>
              <a:t>OBJECTIVE OF THE SCHEME</a:t>
            </a:r>
            <a:endParaRPr lang="en-IN" sz="4800"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820271" y="699211"/>
            <a:ext cx="10999694" cy="5256584"/>
          </a:xfrm>
        </p:spPr>
        <p:txBody>
          <a:bodyPr>
            <a:noAutofit/>
          </a:bodyPr>
          <a:lstStyle/>
          <a:p>
            <a:pPr algn="just">
              <a:buFont typeface="Wingdings" pitchFamily="2" charset="2"/>
              <a:buChar char="Ø"/>
            </a:pPr>
            <a:r>
              <a:rPr lang="en-US" sz="3500" b="1" dirty="0">
                <a:solidFill>
                  <a:srgbClr val="7030A0"/>
                </a:solidFill>
              </a:rPr>
              <a:t>Poverty reduction by building strong institutions of the poor (particularly women) and enabling these institutions to repeatedly access, a range of financial services (particularly bank loans) till they attain sustainable livelihood.</a:t>
            </a:r>
          </a:p>
          <a:p>
            <a:pPr algn="just">
              <a:buFont typeface="Wingdings" pitchFamily="2" charset="2"/>
              <a:buChar char="Ø"/>
            </a:pPr>
            <a:r>
              <a:rPr lang="en-IN" sz="3500" b="1" dirty="0">
                <a:solidFill>
                  <a:srgbClr val="7030A0"/>
                </a:solidFill>
              </a:rPr>
              <a:t>The blocks and districts in which all the components of DAY-NRLM will be implemented, either through the SRLMs (State Rural Livelihood Mission) or partner institutions or NGOs, will be the intensive blocks and districts, whereas remaining will be non-intensive  blocks and districts.</a:t>
            </a:r>
            <a:endParaRPr lang="en-IN" sz="3500" dirty="0">
              <a:solidFill>
                <a:srgbClr val="7030A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887" y="100902"/>
            <a:ext cx="10634382" cy="720080"/>
          </a:xfrm>
        </p:spPr>
        <p:txBody>
          <a:bodyPr>
            <a:normAutofit fontScale="90000"/>
          </a:bodyPr>
          <a:lstStyle/>
          <a:p>
            <a:pPr algn="ctr"/>
            <a:r>
              <a:rPr lang="en-IN" sz="6000" b="1" dirty="0">
                <a:solidFill>
                  <a:srgbClr val="C00000"/>
                </a:solidFill>
                <a:latin typeface="Arial Black" panose="020B0A04020102020204" pitchFamily="34" charset="0"/>
              </a:rPr>
              <a:t>FEATURES OF WOMEN SHG</a:t>
            </a:r>
            <a:endParaRPr lang="en-IN"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701378" y="927811"/>
            <a:ext cx="11201400" cy="5661248"/>
          </a:xfrm>
        </p:spPr>
        <p:txBody>
          <a:bodyPr>
            <a:normAutofit/>
          </a:bodyPr>
          <a:lstStyle/>
          <a:p>
            <a:pPr algn="just">
              <a:buFont typeface="Wingdings" pitchFamily="2" charset="2"/>
              <a:buChar char="v"/>
            </a:pPr>
            <a:r>
              <a:rPr lang="en-IN" b="1" dirty="0">
                <a:solidFill>
                  <a:srgbClr val="7030A0"/>
                </a:solidFill>
              </a:rPr>
              <a:t> Affinity based women SHGs under DAY-NRLM consist of 10-20 persons. </a:t>
            </a:r>
          </a:p>
          <a:p>
            <a:pPr algn="just">
              <a:buFont typeface="Wingdings" pitchFamily="2" charset="2"/>
              <a:buChar char="v"/>
            </a:pPr>
            <a:r>
              <a:rPr lang="en-IN" b="1" dirty="0">
                <a:solidFill>
                  <a:srgbClr val="7030A0"/>
                </a:solidFill>
              </a:rPr>
              <a:t> In case of special SHGs i.e. groups in the difficult areas, groups with disabled persons, and groups formed in remote tribal areas, this number may be a minimum of 5 persons.</a:t>
            </a:r>
          </a:p>
          <a:p>
            <a:pPr algn="just">
              <a:buFont typeface="Wingdings" pitchFamily="2" charset="2"/>
              <a:buChar char="v"/>
            </a:pPr>
            <a:r>
              <a:rPr lang="en-IN" b="1" dirty="0">
                <a:solidFill>
                  <a:srgbClr val="7030A0"/>
                </a:solidFill>
              </a:rPr>
              <a:t> Only for groups to be formed with Persons with disabilities, and other special categories like elders, transgender, DAY-NRLM will have </a:t>
            </a:r>
            <a:r>
              <a:rPr lang="en-IN" b="1" u="sng" dirty="0">
                <a:solidFill>
                  <a:srgbClr val="7030A0"/>
                </a:solidFill>
              </a:rPr>
              <a:t>both men and women </a:t>
            </a:r>
            <a:r>
              <a:rPr lang="en-IN" b="1" dirty="0">
                <a:solidFill>
                  <a:srgbClr val="7030A0"/>
                </a:solidFill>
              </a:rPr>
              <a:t>in the self-help groups.</a:t>
            </a:r>
          </a:p>
          <a:p>
            <a:pPr marL="457200" indent="-366713" algn="just">
              <a:buFont typeface="Wingdings" pitchFamily="2" charset="2"/>
              <a:buChar char="v"/>
            </a:pPr>
            <a:r>
              <a:rPr lang="en-US" b="1" dirty="0">
                <a:solidFill>
                  <a:srgbClr val="7030A0"/>
                </a:solidFill>
              </a:rPr>
              <a:t>SHG is an informal group. Registration under Societies Act, State Cooperative Act or as </a:t>
            </a:r>
            <a:r>
              <a:rPr lang="en-US" sz="2400" b="1" dirty="0">
                <a:solidFill>
                  <a:srgbClr val="7030A0"/>
                </a:solidFill>
              </a:rPr>
              <a:t>a </a:t>
            </a:r>
            <a:r>
              <a:rPr lang="en-US" b="1" dirty="0">
                <a:solidFill>
                  <a:srgbClr val="7030A0"/>
                </a:solidFill>
              </a:rPr>
              <a:t>partnership is not mandatory.</a:t>
            </a:r>
          </a:p>
          <a:p>
            <a:pPr marL="457200" indent="-366713" algn="just">
              <a:buFont typeface="Wingdings" pitchFamily="2" charset="2"/>
              <a:buChar char="v"/>
            </a:pPr>
            <a:r>
              <a:rPr lang="en-US" b="1" dirty="0">
                <a:solidFill>
                  <a:srgbClr val="7030A0"/>
                </a:solidFill>
              </a:rPr>
              <a:t>But federations of SHGs formed at Village level, cluster levels are to be registered under appropriate acts prevailing in their states.</a:t>
            </a:r>
            <a:endParaRPr lang="en-IN" sz="2400" b="1" dirty="0">
              <a:solidFill>
                <a:srgbClr val="7030A0"/>
              </a:solidFill>
            </a:endParaRPr>
          </a:p>
          <a:p>
            <a:endParaRPr lang="en-IN"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4" y="201960"/>
            <a:ext cx="11479306" cy="1066800"/>
          </a:xfrm>
        </p:spPr>
        <p:txBody>
          <a:bodyPr>
            <a:noAutofit/>
          </a:bodyPr>
          <a:lstStyle/>
          <a:p>
            <a:pPr algn="ctr"/>
            <a:r>
              <a:rPr lang="en-IN" sz="4800" b="1" dirty="0">
                <a:solidFill>
                  <a:srgbClr val="C00000"/>
                </a:solidFill>
                <a:latin typeface="Arial Black" panose="020B0A04020102020204" pitchFamily="34" charset="0"/>
              </a:rPr>
              <a:t>FINANCIAL ASSISTANCE TO SHG</a:t>
            </a:r>
            <a:endParaRPr lang="en-IN" sz="4800"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712694" y="1120842"/>
            <a:ext cx="11147611" cy="5305776"/>
          </a:xfrm>
        </p:spPr>
        <p:txBody>
          <a:bodyPr>
            <a:normAutofit/>
          </a:bodyPr>
          <a:lstStyle/>
          <a:p>
            <a:pPr algn="just">
              <a:buNone/>
            </a:pPr>
            <a:r>
              <a:rPr lang="en-US" sz="3200" b="1" dirty="0">
                <a:solidFill>
                  <a:srgbClr val="C00000"/>
                </a:solidFill>
              </a:rPr>
              <a:t>Revolving Fund (RF): </a:t>
            </a:r>
            <a:r>
              <a:rPr lang="en-US" sz="3200" b="1" dirty="0">
                <a:solidFill>
                  <a:srgbClr val="7030A0"/>
                </a:solidFill>
              </a:rPr>
              <a:t>It is to strengthen their institutional and financial management capacity and build a good credit history within the group. Revolving Fund is available if :</a:t>
            </a:r>
          </a:p>
          <a:p>
            <a:pPr algn="just">
              <a:buNone/>
            </a:pPr>
            <a:r>
              <a:rPr lang="en-US" sz="3200" b="1" dirty="0">
                <a:solidFill>
                  <a:srgbClr val="7030A0"/>
                </a:solidFill>
              </a:rPr>
              <a:t>(a) SHG is in existence for a minimum period of 3-6 months.</a:t>
            </a:r>
          </a:p>
          <a:p>
            <a:pPr algn="just">
              <a:buNone/>
            </a:pPr>
            <a:r>
              <a:rPr lang="en-US" sz="3200" b="1" dirty="0">
                <a:solidFill>
                  <a:srgbClr val="7030A0"/>
                </a:solidFill>
              </a:rPr>
              <a:t>(b) SHGs did not receive any Revolving Fund earlier.</a:t>
            </a:r>
          </a:p>
          <a:p>
            <a:pPr algn="just">
              <a:buNone/>
            </a:pPr>
            <a:r>
              <a:rPr lang="en-US" sz="3200" b="1" dirty="0">
                <a:solidFill>
                  <a:srgbClr val="7030A0"/>
                </a:solidFill>
              </a:rPr>
              <a:t>(c) SHG follows </a:t>
            </a:r>
            <a:r>
              <a:rPr lang="en-US" sz="3200" b="1" u="sng" dirty="0">
                <a:solidFill>
                  <a:srgbClr val="C00000"/>
                </a:solidFill>
              </a:rPr>
              <a:t>‘</a:t>
            </a:r>
            <a:r>
              <a:rPr lang="en-US" sz="3200" b="1" u="sng" dirty="0" err="1">
                <a:solidFill>
                  <a:srgbClr val="C00000"/>
                </a:solidFill>
              </a:rPr>
              <a:t>Panchsutra</a:t>
            </a:r>
            <a:r>
              <a:rPr lang="en-US" sz="3200" b="1" u="sng" dirty="0">
                <a:solidFill>
                  <a:srgbClr val="C00000"/>
                </a:solidFill>
              </a:rPr>
              <a:t>’</a:t>
            </a:r>
            <a:r>
              <a:rPr lang="en-US" sz="3200" b="1" dirty="0">
                <a:solidFill>
                  <a:srgbClr val="7030A0"/>
                </a:solidFill>
              </a:rPr>
              <a:t> </a:t>
            </a:r>
            <a:r>
              <a:rPr lang="en-IN" sz="3200" b="1" i="1" dirty="0">
                <a:solidFill>
                  <a:srgbClr val="7030A0"/>
                </a:solidFill>
              </a:rPr>
              <a:t>i.e. (</a:t>
            </a:r>
            <a:r>
              <a:rPr lang="en-IN" sz="3200" b="1" i="1" dirty="0" err="1">
                <a:solidFill>
                  <a:srgbClr val="7030A0"/>
                </a:solidFill>
              </a:rPr>
              <a:t>i</a:t>
            </a:r>
            <a:r>
              <a:rPr lang="en-IN" sz="3200" b="1" i="1" dirty="0">
                <a:solidFill>
                  <a:srgbClr val="7030A0"/>
                </a:solidFill>
              </a:rPr>
              <a:t>) Regular meetings; (ii) Regular savings; (iii) </a:t>
            </a:r>
            <a:r>
              <a:rPr lang="en-IN" sz="3200" b="1" dirty="0">
                <a:solidFill>
                  <a:srgbClr val="7030A0"/>
                </a:solidFill>
              </a:rPr>
              <a:t>Regular inter-loaning; (</a:t>
            </a:r>
            <a:r>
              <a:rPr lang="en-IN" sz="3200" b="1" dirty="0" err="1">
                <a:solidFill>
                  <a:srgbClr val="7030A0"/>
                </a:solidFill>
              </a:rPr>
              <a:t>iV</a:t>
            </a:r>
            <a:r>
              <a:rPr lang="en-IN" sz="3200" b="1" dirty="0">
                <a:solidFill>
                  <a:srgbClr val="7030A0"/>
                </a:solidFill>
              </a:rPr>
              <a:t>) Timely repayment; and (V) Up-to-date books of accounts.</a:t>
            </a:r>
            <a:endParaRPr lang="en-US" sz="3200" b="1" dirty="0">
              <a:solidFill>
                <a:srgbClr val="7030A0"/>
              </a:solidFill>
            </a:endParaRPr>
          </a:p>
          <a:p>
            <a:pPr algn="just">
              <a:buNone/>
            </a:pPr>
            <a:r>
              <a:rPr lang="en-US" sz="3200" b="1" dirty="0">
                <a:solidFill>
                  <a:srgbClr val="7030A0"/>
                </a:solidFill>
              </a:rPr>
              <a:t>Revolving Fund is available as corpus with a minimum of Rs. 10,000/- and maximum of Rs. 15,000/- per SHG.</a:t>
            </a:r>
            <a:endParaRPr lang="en-IN" sz="3200" b="1" dirty="0">
              <a:solidFill>
                <a:srgbClr val="7030A0"/>
              </a:solidFill>
            </a:endParaRPr>
          </a:p>
          <a:p>
            <a:pPr algn="just">
              <a:buNone/>
            </a:pPr>
            <a:endParaRPr lang="en-IN" dirty="0"/>
          </a:p>
          <a:p>
            <a:pPr>
              <a:buNone/>
            </a:pPr>
            <a:endParaRPr lang="en-IN" dirty="0"/>
          </a:p>
          <a:p>
            <a:pPr>
              <a:buNone/>
            </a:pPr>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1" y="118374"/>
            <a:ext cx="10870452" cy="701824"/>
          </a:xfrm>
        </p:spPr>
        <p:txBody>
          <a:bodyPr>
            <a:normAutofit fontScale="90000"/>
          </a:bodyPr>
          <a:lstStyle/>
          <a:p>
            <a:pPr algn="ctr"/>
            <a:r>
              <a:rPr lang="en-US" sz="4900" b="1" dirty="0">
                <a:solidFill>
                  <a:srgbClr val="C00000"/>
                </a:solidFill>
                <a:latin typeface="Arial Black" panose="020B0A04020102020204" pitchFamily="34" charset="0"/>
              </a:rPr>
              <a:t>ROLE OF BANKS</a:t>
            </a:r>
            <a:endParaRPr lang="en-IN"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820270" y="712694"/>
            <a:ext cx="11053483" cy="5861842"/>
          </a:xfrm>
        </p:spPr>
        <p:txBody>
          <a:bodyPr>
            <a:noAutofit/>
          </a:bodyPr>
          <a:lstStyle/>
          <a:p>
            <a:pPr algn="just">
              <a:buNone/>
            </a:pPr>
            <a:r>
              <a:rPr lang="en-US" sz="3400" b="1" dirty="0">
                <a:solidFill>
                  <a:srgbClr val="7030A0"/>
                </a:solidFill>
              </a:rPr>
              <a:t>Banks have to open Savings Bank accounts for all women SHGs, SHGs with members of Disability and the Federations of the SHGs.  The KYC norms specified by RBI are applicable for identification of the customers.</a:t>
            </a:r>
            <a:endParaRPr lang="en-IN" sz="3400" b="1" dirty="0">
              <a:solidFill>
                <a:srgbClr val="7030A0"/>
              </a:solidFill>
            </a:endParaRPr>
          </a:p>
          <a:p>
            <a:pPr algn="just" fontAlgn="t">
              <a:buNone/>
            </a:pPr>
            <a:r>
              <a:rPr lang="en-US" sz="3400" b="1" dirty="0">
                <a:solidFill>
                  <a:srgbClr val="7030A0"/>
                </a:solidFill>
              </a:rPr>
              <a:t>Eligibility Criteria: </a:t>
            </a:r>
            <a:endParaRPr lang="en-IN" sz="3400" b="1" dirty="0">
              <a:solidFill>
                <a:srgbClr val="7030A0"/>
              </a:solidFill>
            </a:endParaRPr>
          </a:p>
          <a:p>
            <a:pPr marL="681228" indent="-571500" algn="just" fontAlgn="t">
              <a:buFont typeface="+mj-lt"/>
              <a:buAutoNum type="romanLcPeriod"/>
            </a:pPr>
            <a:r>
              <a:rPr lang="en-US" sz="3400" b="1" dirty="0">
                <a:solidFill>
                  <a:srgbClr val="7030A0"/>
                </a:solidFill>
              </a:rPr>
              <a:t>SHG should be in active existence for  minimum 6 months;</a:t>
            </a:r>
            <a:endParaRPr lang="en-IN" sz="3400" dirty="0">
              <a:solidFill>
                <a:srgbClr val="7030A0"/>
              </a:solidFill>
            </a:endParaRPr>
          </a:p>
          <a:p>
            <a:pPr marL="681228" indent="-571500" algn="just" fontAlgn="t">
              <a:buFont typeface="+mj-lt"/>
              <a:buAutoNum type="romanLcPeriod"/>
            </a:pPr>
            <a:r>
              <a:rPr lang="en-US" sz="3400" b="1" dirty="0">
                <a:solidFill>
                  <a:srgbClr val="7030A0"/>
                </a:solidFill>
              </a:rPr>
              <a:t>Practicing ‘</a:t>
            </a:r>
            <a:r>
              <a:rPr lang="en-US" sz="3400" b="1" dirty="0" err="1">
                <a:solidFill>
                  <a:srgbClr val="7030A0"/>
                </a:solidFill>
              </a:rPr>
              <a:t>Panchasutras</a:t>
            </a:r>
            <a:r>
              <a:rPr lang="en-US" sz="3400" b="1" dirty="0">
                <a:solidFill>
                  <a:srgbClr val="7030A0"/>
                </a:solidFill>
              </a:rPr>
              <a:t>’;</a:t>
            </a:r>
            <a:endParaRPr lang="en-IN" sz="3400" dirty="0">
              <a:solidFill>
                <a:srgbClr val="7030A0"/>
              </a:solidFill>
            </a:endParaRPr>
          </a:p>
          <a:p>
            <a:pPr marL="681228" indent="-571500" algn="just" fontAlgn="t">
              <a:buFont typeface="+mj-lt"/>
              <a:buAutoNum type="romanLcPeriod"/>
            </a:pPr>
            <a:r>
              <a:rPr lang="en-US" sz="3400" b="1" dirty="0">
                <a:solidFill>
                  <a:srgbClr val="7030A0"/>
                </a:solidFill>
              </a:rPr>
              <a:t>Existing defunct SHGs are eligible if they are revived and continue to be active for a minimum period of 3 months.</a:t>
            </a:r>
            <a:endParaRPr lang="en-IN" sz="3400" b="1" dirty="0">
              <a:solidFill>
                <a:srgbClr val="7030A0"/>
              </a:solidFill>
            </a:endParaRPr>
          </a:p>
          <a:p>
            <a:endParaRPr lang="en-IN" sz="3600" dirty="0"/>
          </a:p>
        </p:txBody>
      </p:sp>
    </p:spTree>
    <p:extLst>
      <p:ext uri="{BB962C8B-B14F-4D97-AF65-F5344CB8AC3E}">
        <p14:creationId xmlns:p14="http://schemas.microsoft.com/office/powerpoint/2010/main" val="1751028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5" y="101025"/>
            <a:ext cx="11241740" cy="961293"/>
          </a:xfrm>
        </p:spPr>
        <p:txBody>
          <a:bodyPr>
            <a:normAutofit fontScale="90000"/>
          </a:bodyPr>
          <a:lstStyle/>
          <a:p>
            <a:pPr algn="ctr"/>
            <a:r>
              <a:rPr lang="en-IN" sz="3200" b="1" dirty="0">
                <a:solidFill>
                  <a:srgbClr val="C00000"/>
                </a:solidFill>
                <a:latin typeface="Arial Black" panose="020B0A04020102020204" pitchFamily="34" charset="0"/>
              </a:rPr>
              <a:t>COMMUNITY INVESTMENT SUPPORT FUND (CIF)</a:t>
            </a:r>
            <a:br>
              <a:rPr lang="en-IN" sz="3200" b="1" dirty="0">
                <a:solidFill>
                  <a:srgbClr val="C00000"/>
                </a:solidFill>
                <a:latin typeface="Arial Black" panose="020B0A04020102020204" pitchFamily="34" charset="0"/>
              </a:rPr>
            </a:br>
            <a:r>
              <a:rPr lang="en-IN" sz="3200" b="1" dirty="0">
                <a:solidFill>
                  <a:srgbClr val="C00000"/>
                </a:solidFill>
                <a:latin typeface="Arial Black" panose="020B0A04020102020204" pitchFamily="34" charset="0"/>
              </a:rPr>
              <a:t>AND LENDING NORMS</a:t>
            </a:r>
            <a:endParaRPr lang="en-IN" sz="3200"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806825" y="1062318"/>
            <a:ext cx="10892116" cy="5512218"/>
          </a:xfrm>
        </p:spPr>
        <p:txBody>
          <a:bodyPr>
            <a:normAutofit/>
          </a:bodyPr>
          <a:lstStyle/>
          <a:p>
            <a:pPr algn="just">
              <a:buFont typeface="Wingdings" pitchFamily="2" charset="2"/>
              <a:buChar char="v"/>
            </a:pPr>
            <a:r>
              <a:rPr lang="en-IN" sz="3500" b="1" dirty="0">
                <a:solidFill>
                  <a:srgbClr val="7030A0"/>
                </a:solidFill>
              </a:rPr>
              <a:t> </a:t>
            </a:r>
            <a:r>
              <a:rPr lang="en-IN" sz="3000" b="1" dirty="0">
                <a:solidFill>
                  <a:srgbClr val="7030A0"/>
                </a:solidFill>
              </a:rPr>
              <a:t>CIF will be provided to the SHGs in the intensive blocks, routed through the Village level/ Cluster level Federations, to be maintained in perpetuity by the Federations. </a:t>
            </a:r>
          </a:p>
          <a:p>
            <a:pPr algn="just">
              <a:buFont typeface="Wingdings" pitchFamily="2" charset="2"/>
              <a:buChar char="v"/>
            </a:pPr>
            <a:r>
              <a:rPr lang="en-IN" sz="3000" b="1" dirty="0">
                <a:solidFill>
                  <a:srgbClr val="7030A0"/>
                </a:solidFill>
              </a:rPr>
              <a:t> The CIF will be used, by the Federations, to advance loans to the SHGs and/or to undertake the common/collective socio-economic activities.</a:t>
            </a:r>
          </a:p>
          <a:p>
            <a:pPr algn="just">
              <a:buFont typeface="Wingdings" pitchFamily="2" charset="2"/>
              <a:buChar char="v"/>
            </a:pPr>
            <a:r>
              <a:rPr lang="en-US" sz="3000" b="1" dirty="0"/>
              <a:t> </a:t>
            </a:r>
            <a:r>
              <a:rPr lang="en-US" sz="3000" b="1" dirty="0">
                <a:solidFill>
                  <a:srgbClr val="C00000"/>
                </a:solidFill>
              </a:rPr>
              <a:t>Loan Application: </a:t>
            </a:r>
            <a:r>
              <a:rPr lang="en-US" sz="3000" b="1" dirty="0">
                <a:solidFill>
                  <a:srgbClr val="7030A0"/>
                </a:solidFill>
              </a:rPr>
              <a:t>Indian Bank’s Association (IBA) has devised the Common Loan Application Forms for all banks for extending credit facility to SHGs.</a:t>
            </a:r>
            <a:endParaRPr lang="en-IN" sz="3000" b="1" dirty="0">
              <a:solidFill>
                <a:srgbClr val="7030A0"/>
              </a:solidFill>
            </a:endParaRPr>
          </a:p>
          <a:p>
            <a:pPr algn="just">
              <a:buFont typeface="Wingdings" pitchFamily="2" charset="2"/>
              <a:buChar char="v"/>
            </a:pPr>
            <a:r>
              <a:rPr lang="en-US" sz="3000" b="1" dirty="0">
                <a:solidFill>
                  <a:srgbClr val="C00000"/>
                </a:solidFill>
              </a:rPr>
              <a:t> Capital Subsidy: </a:t>
            </a:r>
            <a:r>
              <a:rPr lang="en-IN" sz="3000" b="1" dirty="0">
                <a:solidFill>
                  <a:srgbClr val="7030A0"/>
                </a:solidFill>
              </a:rPr>
              <a:t>No Capital Subsidy will be sanctioned to any SHG from the date of implementation of DAY-NRLM.</a:t>
            </a:r>
          </a:p>
          <a:p>
            <a:pPr>
              <a:buNone/>
            </a:pPr>
            <a:endParaRPr lang="en-IN" sz="2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ox(i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ox(i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191" y="0"/>
            <a:ext cx="9596443" cy="1080120"/>
          </a:xfrm>
        </p:spPr>
        <p:txBody>
          <a:bodyPr>
            <a:normAutofit/>
          </a:bodyPr>
          <a:lstStyle/>
          <a:p>
            <a:pPr algn="ctr"/>
            <a:r>
              <a:rPr lang="en-IN" sz="4800" b="1" dirty="0">
                <a:solidFill>
                  <a:srgbClr val="C00000"/>
                </a:solidFill>
                <a:latin typeface="Arial Black" panose="020B0A04020102020204" pitchFamily="34" charset="0"/>
              </a:rPr>
              <a:t>LOAN AMOUNT </a:t>
            </a:r>
            <a:endParaRPr lang="en-IN" sz="4800"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833717" y="908720"/>
            <a:ext cx="11201401" cy="5733256"/>
          </a:xfrm>
        </p:spPr>
        <p:txBody>
          <a:bodyPr>
            <a:normAutofit fontScale="92500" lnSpcReduction="20000"/>
          </a:bodyPr>
          <a:lstStyle/>
          <a:p>
            <a:pPr marL="114300" indent="-4763" algn="just">
              <a:buNone/>
            </a:pPr>
            <a:r>
              <a:rPr lang="en-IN" b="1" dirty="0">
                <a:solidFill>
                  <a:srgbClr val="7030A0"/>
                </a:solidFill>
              </a:rPr>
              <a:t>Emphasis is laid on the multiple doses of assistance under DAY-NRLM. This would mean assisting an SHG over a period of time, through repeat doses of credit, to enable them to access higher amounts of credit for taking up sustainable livelihoods and improve on the quality of life. Credit facility may be Term Loan or Cash Credit.</a:t>
            </a:r>
          </a:p>
          <a:p>
            <a:pPr algn="just">
              <a:buNone/>
            </a:pPr>
            <a:r>
              <a:rPr lang="en-IN" b="1" dirty="0">
                <a:solidFill>
                  <a:srgbClr val="7030A0"/>
                </a:solidFill>
              </a:rPr>
              <a:t>The amount of various doses of credit should be as follows:</a:t>
            </a:r>
          </a:p>
          <a:p>
            <a:pPr algn="just">
              <a:buFont typeface="Wingdings" pitchFamily="2" charset="2"/>
              <a:buChar char="Ø"/>
            </a:pPr>
            <a:r>
              <a:rPr lang="en-US" b="1" dirty="0">
                <a:solidFill>
                  <a:srgbClr val="C00000"/>
                </a:solidFill>
              </a:rPr>
              <a:t>1</a:t>
            </a:r>
            <a:r>
              <a:rPr lang="en-US" b="1" baseline="30000" dirty="0">
                <a:solidFill>
                  <a:srgbClr val="C00000"/>
                </a:solidFill>
              </a:rPr>
              <a:t>st</a:t>
            </a:r>
            <a:r>
              <a:rPr lang="en-US" b="1" dirty="0">
                <a:solidFill>
                  <a:srgbClr val="C00000"/>
                </a:solidFill>
              </a:rPr>
              <a:t> dose: </a:t>
            </a:r>
            <a:r>
              <a:rPr lang="en-US" b="1" dirty="0">
                <a:solidFill>
                  <a:srgbClr val="7030A0"/>
                </a:solidFill>
              </a:rPr>
              <a:t>6 times of the existing corpus or minimum of ₹ 1 lakh whichever is higher. </a:t>
            </a:r>
          </a:p>
          <a:p>
            <a:pPr algn="just">
              <a:buFont typeface="Wingdings" pitchFamily="2" charset="2"/>
              <a:buChar char="Ø"/>
            </a:pPr>
            <a:r>
              <a:rPr lang="en-US" b="1" dirty="0">
                <a:solidFill>
                  <a:srgbClr val="C00000"/>
                </a:solidFill>
              </a:rPr>
              <a:t>2</a:t>
            </a:r>
            <a:r>
              <a:rPr lang="en-US" b="1" baseline="30000" dirty="0">
                <a:solidFill>
                  <a:srgbClr val="C00000"/>
                </a:solidFill>
              </a:rPr>
              <a:t>nd</a:t>
            </a:r>
            <a:r>
              <a:rPr lang="en-US" b="1" dirty="0">
                <a:solidFill>
                  <a:srgbClr val="C00000"/>
                </a:solidFill>
              </a:rPr>
              <a:t> dose: </a:t>
            </a:r>
            <a:r>
              <a:rPr lang="en-US" b="1" dirty="0">
                <a:solidFill>
                  <a:srgbClr val="7030A0"/>
                </a:solidFill>
              </a:rPr>
              <a:t>8 times of the existing corpus or minimum of ₹ 2 lakh whichever is higher. </a:t>
            </a:r>
          </a:p>
          <a:p>
            <a:pPr algn="just">
              <a:buFont typeface="Wingdings" pitchFamily="2" charset="2"/>
              <a:buChar char="Ø"/>
            </a:pPr>
            <a:r>
              <a:rPr lang="en-US" b="1" dirty="0">
                <a:solidFill>
                  <a:srgbClr val="C00000"/>
                </a:solidFill>
              </a:rPr>
              <a:t>3</a:t>
            </a:r>
            <a:r>
              <a:rPr lang="en-US" b="1" baseline="30000" dirty="0">
                <a:solidFill>
                  <a:srgbClr val="C00000"/>
                </a:solidFill>
              </a:rPr>
              <a:t>rd</a:t>
            </a:r>
            <a:r>
              <a:rPr lang="en-US" b="1" dirty="0">
                <a:solidFill>
                  <a:srgbClr val="C00000"/>
                </a:solidFill>
              </a:rPr>
              <a:t> Dose: </a:t>
            </a:r>
            <a:r>
              <a:rPr lang="en-US" b="1" dirty="0">
                <a:solidFill>
                  <a:srgbClr val="7030A0"/>
                </a:solidFill>
              </a:rPr>
              <a:t>Minimum of ₹ 6 lakhs based on the Micro credit plan prepared by the SHGs and appraised by the Federations /Support agency and the previous credit History. </a:t>
            </a:r>
          </a:p>
          <a:p>
            <a:pPr algn="just">
              <a:buFont typeface="Wingdings" pitchFamily="2" charset="2"/>
              <a:buChar char="Ø"/>
            </a:pPr>
            <a:r>
              <a:rPr lang="en-US" b="1" dirty="0">
                <a:solidFill>
                  <a:srgbClr val="7030A0"/>
                </a:solidFill>
              </a:rPr>
              <a:t> </a:t>
            </a:r>
            <a:r>
              <a:rPr lang="en-US" b="1" dirty="0">
                <a:solidFill>
                  <a:srgbClr val="C00000"/>
                </a:solidFill>
              </a:rPr>
              <a:t>4</a:t>
            </a:r>
            <a:r>
              <a:rPr lang="en-US" b="1" baseline="30000" dirty="0">
                <a:solidFill>
                  <a:srgbClr val="C00000"/>
                </a:solidFill>
              </a:rPr>
              <a:t>th</a:t>
            </a:r>
            <a:r>
              <a:rPr lang="en-US" b="1" dirty="0">
                <a:solidFill>
                  <a:srgbClr val="C00000"/>
                </a:solidFill>
              </a:rPr>
              <a:t>  Dose: </a:t>
            </a:r>
            <a:r>
              <a:rPr lang="en-US" b="1" dirty="0">
                <a:solidFill>
                  <a:srgbClr val="7030A0"/>
                </a:solidFill>
              </a:rPr>
              <a:t>Above ₹ 5 lakhs based on the Micro credit plan prepared by the SHGs and appraised by the Federations /Support agency and the previous credit History.</a:t>
            </a:r>
          </a:p>
          <a:p>
            <a:endParaRPr lang="en-US" sz="2400" dirty="0"/>
          </a:p>
          <a:p>
            <a:pPr algn="just">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5A30-3436-44FB-BF6E-BDE4D9D7B4E6}"/>
              </a:ext>
            </a:extLst>
          </p:cNvPr>
          <p:cNvSpPr>
            <a:spLocks noGrp="1"/>
          </p:cNvSpPr>
          <p:nvPr>
            <p:ph type="title"/>
          </p:nvPr>
        </p:nvSpPr>
        <p:spPr>
          <a:xfrm>
            <a:off x="768626" y="18255"/>
            <a:ext cx="10515600" cy="1325563"/>
          </a:xfrm>
        </p:spPr>
        <p:txBody>
          <a:bodyPr>
            <a:normAutofit/>
          </a:bodyPr>
          <a:lstStyle/>
          <a:p>
            <a:pPr algn="ctr"/>
            <a:r>
              <a:rPr lang="en-IN" sz="4800" b="1" i="0" dirty="0">
                <a:solidFill>
                  <a:srgbClr val="333300"/>
                </a:solidFill>
                <a:effectLst/>
                <a:latin typeface="tahoma" panose="020B0604030504040204" pitchFamily="34" charset="0"/>
              </a:rPr>
              <a:t>PURPOSE OF THE LOAN </a:t>
            </a:r>
            <a:endParaRPr lang="en-IN" sz="4800" dirty="0"/>
          </a:p>
        </p:txBody>
      </p:sp>
      <p:sp>
        <p:nvSpPr>
          <p:cNvPr id="3" name="Content Placeholder 2">
            <a:extLst>
              <a:ext uri="{FF2B5EF4-FFF2-40B4-BE49-F238E27FC236}">
                <a16:creationId xmlns:a16="http://schemas.microsoft.com/office/drawing/2014/main" id="{4024FABD-DEB8-40CE-8C78-378EAAA247FA}"/>
              </a:ext>
            </a:extLst>
          </p:cNvPr>
          <p:cNvSpPr>
            <a:spLocks noGrp="1"/>
          </p:cNvSpPr>
          <p:nvPr>
            <p:ph idx="1"/>
          </p:nvPr>
        </p:nvSpPr>
        <p:spPr>
          <a:xfrm>
            <a:off x="838199" y="1033670"/>
            <a:ext cx="10989365" cy="5143293"/>
          </a:xfrm>
        </p:spPr>
        <p:txBody>
          <a:bodyPr>
            <a:normAutofit lnSpcReduction="10000"/>
          </a:bodyPr>
          <a:lstStyle/>
          <a:p>
            <a:pPr marL="268288" indent="-268288" algn="just">
              <a:buFont typeface="Wingdings" panose="05000000000000000000" pitchFamily="2" charset="2"/>
              <a:buChar char="Ø"/>
            </a:pPr>
            <a:r>
              <a:rPr lang="en-US" b="1" i="0" dirty="0">
                <a:solidFill>
                  <a:srgbClr val="002060"/>
                </a:solidFill>
                <a:effectLst/>
                <a:latin typeface="Arial" panose="020B0604020202020204" pitchFamily="34" charset="0"/>
                <a:cs typeface="Arial" panose="020B0604020202020204" pitchFamily="34" charset="0"/>
              </a:rPr>
              <a:t>The loan amount will be distributed among members based on the Micro Credit Plan prepared by the </a:t>
            </a:r>
            <a:r>
              <a:rPr lang="en-US" b="1" i="0" dirty="0" err="1">
                <a:solidFill>
                  <a:srgbClr val="002060"/>
                </a:solidFill>
                <a:effectLst/>
                <a:latin typeface="Arial" panose="020B0604020202020204" pitchFamily="34" charset="0"/>
                <a:cs typeface="Arial" panose="020B0604020202020204" pitchFamily="34" charset="0"/>
              </a:rPr>
              <a:t>SHGs</a:t>
            </a:r>
            <a:r>
              <a:rPr lang="en-US" b="1" i="0" dirty="0">
                <a:solidFill>
                  <a:srgbClr val="002060"/>
                </a:solidFill>
                <a:effectLst/>
                <a:latin typeface="Arial" panose="020B0604020202020204" pitchFamily="34" charset="0"/>
                <a:cs typeface="Arial" panose="020B0604020202020204" pitchFamily="34" charset="0"/>
              </a:rPr>
              <a:t>. The loans may be used by members for meeting social needs, high cost debt swapping, construction or repair of house, construction of toilets and taking up sustainable livelihoods by the individual members within the </a:t>
            </a:r>
            <a:r>
              <a:rPr lang="en-US" b="1" i="0" dirty="0" err="1">
                <a:solidFill>
                  <a:srgbClr val="002060"/>
                </a:solidFill>
                <a:effectLst/>
                <a:latin typeface="Arial" panose="020B0604020202020204" pitchFamily="34" charset="0"/>
                <a:cs typeface="Arial" panose="020B0604020202020204" pitchFamily="34" charset="0"/>
              </a:rPr>
              <a:t>SHGs</a:t>
            </a:r>
            <a:r>
              <a:rPr lang="en-US" b="1" i="0" dirty="0">
                <a:solidFill>
                  <a:srgbClr val="002060"/>
                </a:solidFill>
                <a:effectLst/>
                <a:latin typeface="Arial" panose="020B0604020202020204" pitchFamily="34" charset="0"/>
                <a:cs typeface="Arial" panose="020B0604020202020204" pitchFamily="34" charset="0"/>
              </a:rPr>
              <a:t> or to finance any viable common activity </a:t>
            </a:r>
          </a:p>
          <a:p>
            <a:pPr marL="268288" indent="-268288" algn="just">
              <a:buFont typeface="Wingdings" panose="05000000000000000000" pitchFamily="2" charset="2"/>
              <a:buChar char="Ø"/>
            </a:pPr>
            <a:r>
              <a:rPr lang="en-US" b="1" i="0" dirty="0">
                <a:solidFill>
                  <a:srgbClr val="002060"/>
                </a:solidFill>
                <a:effectLst/>
                <a:latin typeface="Arial" panose="020B0604020202020204" pitchFamily="34" charset="0"/>
                <a:cs typeface="Arial" panose="020B0604020202020204" pitchFamily="34" charset="0"/>
              </a:rPr>
              <a:t>In order to facilitate use of loans for augmenting livelihoods of </a:t>
            </a:r>
            <a:r>
              <a:rPr lang="en-US" b="1" i="0" dirty="0" err="1">
                <a:solidFill>
                  <a:srgbClr val="002060"/>
                </a:solidFill>
                <a:effectLst/>
                <a:latin typeface="Arial" panose="020B0604020202020204" pitchFamily="34" charset="0"/>
                <a:cs typeface="Arial" panose="020B0604020202020204" pitchFamily="34" charset="0"/>
              </a:rPr>
              <a:t>SHG</a:t>
            </a:r>
            <a:r>
              <a:rPr lang="en-US" b="1" i="0" dirty="0">
                <a:solidFill>
                  <a:srgbClr val="002060"/>
                </a:solidFill>
                <a:effectLst/>
                <a:latin typeface="Arial" panose="020B0604020202020204" pitchFamily="34" charset="0"/>
                <a:cs typeface="Arial" panose="020B0604020202020204" pitchFamily="34" charset="0"/>
              </a:rPr>
              <a:t> members, it is advised that at least 50% of loans above ₹ 2 lakh, 75% of loans above ₹ 4 lakh and at least 85% of loans above ₹ 6 lakh be used primarily for income generating productive purposes. Micro Credit Plan (</a:t>
            </a:r>
            <a:r>
              <a:rPr lang="en-US" b="1" i="0" dirty="0" err="1">
                <a:solidFill>
                  <a:srgbClr val="002060"/>
                </a:solidFill>
                <a:effectLst/>
                <a:latin typeface="Arial" panose="020B0604020202020204" pitchFamily="34" charset="0"/>
                <a:cs typeface="Arial" panose="020B0604020202020204" pitchFamily="34" charset="0"/>
              </a:rPr>
              <a:t>MCP</a:t>
            </a:r>
            <a:r>
              <a:rPr lang="en-US" b="1" i="0" dirty="0">
                <a:solidFill>
                  <a:srgbClr val="002060"/>
                </a:solidFill>
                <a:effectLst/>
                <a:latin typeface="Arial" panose="020B0604020202020204" pitchFamily="34" charset="0"/>
                <a:cs typeface="Arial" panose="020B0604020202020204" pitchFamily="34" charset="0"/>
              </a:rPr>
              <a:t>) prepared by </a:t>
            </a:r>
            <a:r>
              <a:rPr lang="en-US" b="1" i="0" dirty="0" err="1">
                <a:solidFill>
                  <a:srgbClr val="002060"/>
                </a:solidFill>
                <a:effectLst/>
                <a:latin typeface="Arial" panose="020B0604020202020204" pitchFamily="34" charset="0"/>
                <a:cs typeface="Arial" panose="020B0604020202020204" pitchFamily="34" charset="0"/>
              </a:rPr>
              <a:t>SHGs</a:t>
            </a:r>
            <a:r>
              <a:rPr lang="en-US" b="1" i="0" dirty="0">
                <a:solidFill>
                  <a:srgbClr val="002060"/>
                </a:solidFill>
                <a:effectLst/>
                <a:latin typeface="Arial" panose="020B0604020202020204" pitchFamily="34" charset="0"/>
                <a:cs typeface="Arial" panose="020B0604020202020204" pitchFamily="34" charset="0"/>
              </a:rPr>
              <a:t> would form the basis for determining the purpose and usage of loans. started by the </a:t>
            </a:r>
            <a:r>
              <a:rPr lang="en-US" b="1" i="0" dirty="0" err="1">
                <a:solidFill>
                  <a:srgbClr val="002060"/>
                </a:solidFill>
                <a:effectLst/>
                <a:latin typeface="Arial" panose="020B0604020202020204" pitchFamily="34" charset="0"/>
                <a:cs typeface="Arial" panose="020B0604020202020204" pitchFamily="34" charset="0"/>
              </a:rPr>
              <a:t>SHGs</a:t>
            </a:r>
            <a:r>
              <a:rPr lang="en-US" b="1" i="0" dirty="0">
                <a:solidFill>
                  <a:srgbClr val="002060"/>
                </a:solidFill>
                <a:effectLst/>
                <a:latin typeface="Arial" panose="020B0604020202020204" pitchFamily="34" charset="0"/>
                <a:cs typeface="Arial" panose="020B0604020202020204" pitchFamily="34" charset="0"/>
              </a:rPr>
              <a:t>.</a:t>
            </a:r>
            <a:endParaRPr lang="en-IN"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82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1551</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Berlin Sans FB Demi</vt:lpstr>
      <vt:lpstr>Calibri</vt:lpstr>
      <vt:lpstr>Calibri Light</vt:lpstr>
      <vt:lpstr>tahoma</vt:lpstr>
      <vt:lpstr>Wingdings</vt:lpstr>
      <vt:lpstr>Office Theme</vt:lpstr>
      <vt:lpstr> Deendayal Antyodaya Yojana –  National Rural Livelihoods Mission  ( DAY-NRLM) (RBI Circular: RBI/2020-21/39 FIDD.GSSD.CO.BC.No.06/09.01.01/2020-21 dated September 18, 2020 ) </vt:lpstr>
      <vt:lpstr>INTRODUCTION</vt:lpstr>
      <vt:lpstr>OBJECTIVE OF THE SCHEME</vt:lpstr>
      <vt:lpstr>FEATURES OF WOMEN SHG</vt:lpstr>
      <vt:lpstr>FINANCIAL ASSISTANCE TO SHG</vt:lpstr>
      <vt:lpstr>ROLE OF BANKS</vt:lpstr>
      <vt:lpstr>COMMUNITY INVESTMENT SUPPORT FUND (CIF) AND LENDING NORMS</vt:lpstr>
      <vt:lpstr>LOAN AMOUNT </vt:lpstr>
      <vt:lpstr>PURPOSE OF THE LOAN </vt:lpstr>
      <vt:lpstr>INTEREST SUBVENTION</vt:lpstr>
      <vt:lpstr>OTHER FEATURES OF DAY-NRLM</vt:lpstr>
      <vt:lpstr>OTHER FEATURES OF DAY-NRLM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Abinash mandilwar</dc:creator>
  <cp:lastModifiedBy>Abinash mandilwar</cp:lastModifiedBy>
  <cp:revision>33</cp:revision>
  <dcterms:created xsi:type="dcterms:W3CDTF">2019-04-27T06:37:27Z</dcterms:created>
  <dcterms:modified xsi:type="dcterms:W3CDTF">2020-12-13T16:58:59Z</dcterms:modified>
</cp:coreProperties>
</file>