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74" r:id="rId5"/>
    <p:sldId id="258" r:id="rId6"/>
    <p:sldId id="269" r:id="rId7"/>
    <p:sldId id="259" r:id="rId8"/>
    <p:sldId id="270" r:id="rId9"/>
    <p:sldId id="260" r:id="rId10"/>
    <p:sldId id="271" r:id="rId11"/>
    <p:sldId id="272" r:id="rId12"/>
    <p:sldId id="261" r:id="rId13"/>
    <p:sldId id="262" r:id="rId14"/>
    <p:sldId id="273" r:id="rId15"/>
    <p:sldId id="263" r:id="rId16"/>
    <p:sldId id="264" r:id="rId17"/>
    <p:sldId id="265"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3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46D5F31-E3A3-4B22-A3CA-A9C5995E4E38}" type="datetimeFigureOut">
              <a:rPr lang="en-IN" smtClean="0"/>
              <a:t>22-03-2023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96111C-52C8-4AA3-A4DC-F8F0BE1207BA}" type="slidenum">
              <a:rPr lang="en-IN" smtClean="0"/>
              <a:t>‹#›</a:t>
            </a:fld>
            <a:endParaRPr lang="en-IN"/>
          </a:p>
        </p:txBody>
      </p:sp>
    </p:spTree>
    <p:extLst>
      <p:ext uri="{BB962C8B-B14F-4D97-AF65-F5344CB8AC3E}">
        <p14:creationId xmlns:p14="http://schemas.microsoft.com/office/powerpoint/2010/main" val="2232220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46D5F31-E3A3-4B22-A3CA-A9C5995E4E38}" type="datetimeFigureOut">
              <a:rPr lang="en-IN" smtClean="0"/>
              <a:t>22-03-2023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96111C-52C8-4AA3-A4DC-F8F0BE1207BA}" type="slidenum">
              <a:rPr lang="en-IN" smtClean="0"/>
              <a:t>‹#›</a:t>
            </a:fld>
            <a:endParaRPr lang="en-IN"/>
          </a:p>
        </p:txBody>
      </p:sp>
    </p:spTree>
    <p:extLst>
      <p:ext uri="{BB962C8B-B14F-4D97-AF65-F5344CB8AC3E}">
        <p14:creationId xmlns:p14="http://schemas.microsoft.com/office/powerpoint/2010/main" val="2617760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46D5F31-E3A3-4B22-A3CA-A9C5995E4E38}" type="datetimeFigureOut">
              <a:rPr lang="en-IN" smtClean="0"/>
              <a:t>22-03-2023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96111C-52C8-4AA3-A4DC-F8F0BE1207BA}" type="slidenum">
              <a:rPr lang="en-IN" smtClean="0"/>
              <a:t>‹#›</a:t>
            </a:fld>
            <a:endParaRPr lang="en-IN"/>
          </a:p>
        </p:txBody>
      </p:sp>
    </p:spTree>
    <p:extLst>
      <p:ext uri="{BB962C8B-B14F-4D97-AF65-F5344CB8AC3E}">
        <p14:creationId xmlns:p14="http://schemas.microsoft.com/office/powerpoint/2010/main" val="344319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46D5F31-E3A3-4B22-A3CA-A9C5995E4E38}" type="datetimeFigureOut">
              <a:rPr lang="en-IN" smtClean="0"/>
              <a:t>22-03-2023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96111C-52C8-4AA3-A4DC-F8F0BE1207BA}" type="slidenum">
              <a:rPr lang="en-IN" smtClean="0"/>
              <a:t>‹#›</a:t>
            </a:fld>
            <a:endParaRPr lang="en-IN"/>
          </a:p>
        </p:txBody>
      </p:sp>
    </p:spTree>
    <p:extLst>
      <p:ext uri="{BB962C8B-B14F-4D97-AF65-F5344CB8AC3E}">
        <p14:creationId xmlns:p14="http://schemas.microsoft.com/office/powerpoint/2010/main" val="357474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6D5F31-E3A3-4B22-A3CA-A9C5995E4E38}" type="datetimeFigureOut">
              <a:rPr lang="en-IN" smtClean="0"/>
              <a:t>22-03-2023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96111C-52C8-4AA3-A4DC-F8F0BE1207BA}" type="slidenum">
              <a:rPr lang="en-IN" smtClean="0"/>
              <a:t>‹#›</a:t>
            </a:fld>
            <a:endParaRPr lang="en-IN"/>
          </a:p>
        </p:txBody>
      </p:sp>
    </p:spTree>
    <p:extLst>
      <p:ext uri="{BB962C8B-B14F-4D97-AF65-F5344CB8AC3E}">
        <p14:creationId xmlns:p14="http://schemas.microsoft.com/office/powerpoint/2010/main" val="3932322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46D5F31-E3A3-4B22-A3CA-A9C5995E4E38}" type="datetimeFigureOut">
              <a:rPr lang="en-IN" smtClean="0"/>
              <a:t>22-03-2023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996111C-52C8-4AA3-A4DC-F8F0BE1207BA}" type="slidenum">
              <a:rPr lang="en-IN" smtClean="0"/>
              <a:t>‹#›</a:t>
            </a:fld>
            <a:endParaRPr lang="en-IN"/>
          </a:p>
        </p:txBody>
      </p:sp>
    </p:spTree>
    <p:extLst>
      <p:ext uri="{BB962C8B-B14F-4D97-AF65-F5344CB8AC3E}">
        <p14:creationId xmlns:p14="http://schemas.microsoft.com/office/powerpoint/2010/main" val="3050299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46D5F31-E3A3-4B22-A3CA-A9C5995E4E38}" type="datetimeFigureOut">
              <a:rPr lang="en-IN" smtClean="0"/>
              <a:t>22-03-2023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996111C-52C8-4AA3-A4DC-F8F0BE1207BA}" type="slidenum">
              <a:rPr lang="en-IN" smtClean="0"/>
              <a:t>‹#›</a:t>
            </a:fld>
            <a:endParaRPr lang="en-IN"/>
          </a:p>
        </p:txBody>
      </p:sp>
    </p:spTree>
    <p:extLst>
      <p:ext uri="{BB962C8B-B14F-4D97-AF65-F5344CB8AC3E}">
        <p14:creationId xmlns:p14="http://schemas.microsoft.com/office/powerpoint/2010/main" val="3530322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46D5F31-E3A3-4B22-A3CA-A9C5995E4E38}" type="datetimeFigureOut">
              <a:rPr lang="en-IN" smtClean="0"/>
              <a:t>22-03-2023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996111C-52C8-4AA3-A4DC-F8F0BE1207BA}" type="slidenum">
              <a:rPr lang="en-IN" smtClean="0"/>
              <a:t>‹#›</a:t>
            </a:fld>
            <a:endParaRPr lang="en-IN"/>
          </a:p>
        </p:txBody>
      </p:sp>
    </p:spTree>
    <p:extLst>
      <p:ext uri="{BB962C8B-B14F-4D97-AF65-F5344CB8AC3E}">
        <p14:creationId xmlns:p14="http://schemas.microsoft.com/office/powerpoint/2010/main" val="2328651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D5F31-E3A3-4B22-A3CA-A9C5995E4E38}" type="datetimeFigureOut">
              <a:rPr lang="en-IN" smtClean="0"/>
              <a:t>22-03-2023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996111C-52C8-4AA3-A4DC-F8F0BE1207BA}" type="slidenum">
              <a:rPr lang="en-IN" smtClean="0"/>
              <a:t>‹#›</a:t>
            </a:fld>
            <a:endParaRPr lang="en-IN"/>
          </a:p>
        </p:txBody>
      </p:sp>
    </p:spTree>
    <p:extLst>
      <p:ext uri="{BB962C8B-B14F-4D97-AF65-F5344CB8AC3E}">
        <p14:creationId xmlns:p14="http://schemas.microsoft.com/office/powerpoint/2010/main" val="50404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D5F31-E3A3-4B22-A3CA-A9C5995E4E38}" type="datetimeFigureOut">
              <a:rPr lang="en-IN" smtClean="0"/>
              <a:t>22-03-2023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996111C-52C8-4AA3-A4DC-F8F0BE1207BA}" type="slidenum">
              <a:rPr lang="en-IN" smtClean="0"/>
              <a:t>‹#›</a:t>
            </a:fld>
            <a:endParaRPr lang="en-IN"/>
          </a:p>
        </p:txBody>
      </p:sp>
    </p:spTree>
    <p:extLst>
      <p:ext uri="{BB962C8B-B14F-4D97-AF65-F5344CB8AC3E}">
        <p14:creationId xmlns:p14="http://schemas.microsoft.com/office/powerpoint/2010/main" val="271190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D5F31-E3A3-4B22-A3CA-A9C5995E4E38}" type="datetimeFigureOut">
              <a:rPr lang="en-IN" smtClean="0"/>
              <a:t>22-03-2023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996111C-52C8-4AA3-A4DC-F8F0BE1207BA}" type="slidenum">
              <a:rPr lang="en-IN" smtClean="0"/>
              <a:t>‹#›</a:t>
            </a:fld>
            <a:endParaRPr lang="en-IN"/>
          </a:p>
        </p:txBody>
      </p:sp>
    </p:spTree>
    <p:extLst>
      <p:ext uri="{BB962C8B-B14F-4D97-AF65-F5344CB8AC3E}">
        <p14:creationId xmlns:p14="http://schemas.microsoft.com/office/powerpoint/2010/main" val="3988339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D5F31-E3A3-4B22-A3CA-A9C5995E4E38}" type="datetimeFigureOut">
              <a:rPr lang="en-IN" smtClean="0"/>
              <a:t>22-03-2023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6111C-52C8-4AA3-A4DC-F8F0BE1207BA}" type="slidenum">
              <a:rPr lang="en-IN" smtClean="0"/>
              <a:t>‹#›</a:t>
            </a:fld>
            <a:endParaRPr lang="en-IN"/>
          </a:p>
        </p:txBody>
      </p:sp>
    </p:spTree>
    <p:extLst>
      <p:ext uri="{BB962C8B-B14F-4D97-AF65-F5344CB8AC3E}">
        <p14:creationId xmlns:p14="http://schemas.microsoft.com/office/powerpoint/2010/main" val="637946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ankingdigests.com/"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dirty="0"/>
              <a:t>GARNISHEE ORDER &amp; ATTACHMENT </a:t>
            </a:r>
            <a:r>
              <a:rPr lang="en-IN" dirty="0" smtClean="0"/>
              <a:t>ORDER</a:t>
            </a:r>
            <a:endParaRPr lang="en-IN" dirty="0"/>
          </a:p>
        </p:txBody>
      </p:sp>
      <p:pic>
        <p:nvPicPr>
          <p:cNvPr id="4" name="Picture 3"/>
          <p:cNvPicPr>
            <a:picLocks noChangeAspect="1"/>
          </p:cNvPicPr>
          <p:nvPr/>
        </p:nvPicPr>
        <p:blipFill>
          <a:blip r:embed="rId2"/>
          <a:stretch>
            <a:fillRect/>
          </a:stretch>
        </p:blipFill>
        <p:spPr>
          <a:xfrm>
            <a:off x="678730" y="1"/>
            <a:ext cx="11513269" cy="6004874"/>
          </a:xfrm>
          <a:prstGeom prst="rect">
            <a:avLst/>
          </a:prstGeom>
        </p:spPr>
      </p:pic>
    </p:spTree>
    <p:extLst>
      <p:ext uri="{BB962C8B-B14F-4D97-AF65-F5344CB8AC3E}">
        <p14:creationId xmlns:p14="http://schemas.microsoft.com/office/powerpoint/2010/main" val="11085526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5863" y="1825625"/>
            <a:ext cx="11387579" cy="4351338"/>
          </a:xfrm>
        </p:spPr>
        <p:txBody>
          <a:bodyPr>
            <a:normAutofit fontScale="92500" lnSpcReduction="10000"/>
          </a:bodyPr>
          <a:lstStyle/>
          <a:p>
            <a:pPr algn="just">
              <a:buFont typeface="Wingdings" panose="05000000000000000000" pitchFamily="2" charset="2"/>
              <a:buChar char="v"/>
            </a:pPr>
            <a:r>
              <a:rPr lang="en-GB" sz="4000" b="1" dirty="0" smtClean="0">
                <a:solidFill>
                  <a:schemeClr val="accent4">
                    <a:lumMod val="50000"/>
                  </a:schemeClr>
                </a:solidFill>
                <a:latin typeface="Agency FB" panose="020B0503020202020204" pitchFamily="34" charset="0"/>
              </a:rPr>
              <a:t>Garnishee </a:t>
            </a:r>
            <a:r>
              <a:rPr lang="en-GB" sz="4000" b="1" dirty="0">
                <a:solidFill>
                  <a:schemeClr val="accent4">
                    <a:lumMod val="50000"/>
                  </a:schemeClr>
                </a:solidFill>
                <a:latin typeface="Agency FB" panose="020B0503020202020204" pitchFamily="34" charset="0"/>
              </a:rPr>
              <a:t>Order issued in a </a:t>
            </a:r>
            <a:r>
              <a:rPr lang="en-GB" sz="4000" b="1" dirty="0">
                <a:solidFill>
                  <a:schemeClr val="bg2">
                    <a:lumMod val="10000"/>
                  </a:schemeClr>
                </a:solidFill>
                <a:latin typeface="Agency FB" panose="020B0503020202020204" pitchFamily="34" charset="0"/>
              </a:rPr>
              <a:t>single name </a:t>
            </a:r>
            <a:r>
              <a:rPr lang="en-GB" sz="4000" b="1" dirty="0">
                <a:solidFill>
                  <a:schemeClr val="accent4">
                    <a:lumMod val="50000"/>
                  </a:schemeClr>
                </a:solidFill>
                <a:latin typeface="Agency FB" panose="020B0503020202020204" pitchFamily="34" charset="0"/>
              </a:rPr>
              <a:t>does not apply to accounts in the </a:t>
            </a:r>
            <a:r>
              <a:rPr lang="en-GB" sz="4000" b="1" dirty="0">
                <a:solidFill>
                  <a:schemeClr val="bg2">
                    <a:lumMod val="10000"/>
                  </a:schemeClr>
                </a:solidFill>
                <a:latin typeface="Agency FB" panose="020B0503020202020204" pitchFamily="34" charset="0"/>
              </a:rPr>
              <a:t>joint names </a:t>
            </a:r>
            <a:r>
              <a:rPr lang="en-GB" sz="4000" b="1" dirty="0">
                <a:solidFill>
                  <a:schemeClr val="accent4">
                    <a:lumMod val="50000"/>
                  </a:schemeClr>
                </a:solidFill>
                <a:latin typeface="Agency FB" panose="020B0503020202020204" pitchFamily="34" charset="0"/>
              </a:rPr>
              <a:t>of judgement debtor with another person(s). </a:t>
            </a:r>
            <a:endParaRPr lang="en-GB" sz="4000" b="1" dirty="0" smtClean="0">
              <a:solidFill>
                <a:schemeClr val="accent4">
                  <a:lumMod val="50000"/>
                </a:schemeClr>
              </a:solidFill>
              <a:latin typeface="Agency FB" panose="020B0503020202020204" pitchFamily="34" charset="0"/>
            </a:endParaRPr>
          </a:p>
          <a:p>
            <a:pPr algn="just">
              <a:buFont typeface="Wingdings" panose="05000000000000000000" pitchFamily="2" charset="2"/>
              <a:buChar char="v"/>
            </a:pPr>
            <a:r>
              <a:rPr lang="en-GB" sz="4000" b="1" dirty="0" smtClean="0">
                <a:solidFill>
                  <a:schemeClr val="accent4">
                    <a:lumMod val="50000"/>
                  </a:schemeClr>
                </a:solidFill>
                <a:latin typeface="Agency FB" panose="020B0503020202020204" pitchFamily="34" charset="0"/>
              </a:rPr>
              <a:t>But </a:t>
            </a:r>
            <a:r>
              <a:rPr lang="en-GB" sz="4000" b="1" dirty="0">
                <a:solidFill>
                  <a:schemeClr val="accent4">
                    <a:lumMod val="50000"/>
                  </a:schemeClr>
                </a:solidFill>
                <a:latin typeface="Agency FB" panose="020B0503020202020204" pitchFamily="34" charset="0"/>
              </a:rPr>
              <a:t>if Garnishee Order is issued in </a:t>
            </a:r>
            <a:r>
              <a:rPr lang="en-GB" sz="4000" b="1" dirty="0">
                <a:solidFill>
                  <a:schemeClr val="bg2">
                    <a:lumMod val="10000"/>
                  </a:schemeClr>
                </a:solidFill>
                <a:latin typeface="Agency FB" panose="020B0503020202020204" pitchFamily="34" charset="0"/>
              </a:rPr>
              <a:t>joint names</a:t>
            </a:r>
            <a:r>
              <a:rPr lang="en-GB" sz="4000" b="1" dirty="0">
                <a:solidFill>
                  <a:schemeClr val="accent4">
                    <a:lumMod val="50000"/>
                  </a:schemeClr>
                </a:solidFill>
                <a:latin typeface="Agency FB" panose="020B0503020202020204" pitchFamily="34" charset="0"/>
              </a:rPr>
              <a:t>, it will apply to </a:t>
            </a:r>
            <a:r>
              <a:rPr lang="en-GB" sz="4000" b="1" dirty="0">
                <a:solidFill>
                  <a:schemeClr val="bg2">
                    <a:lumMod val="10000"/>
                  </a:schemeClr>
                </a:solidFill>
                <a:latin typeface="Agency FB" panose="020B0503020202020204" pitchFamily="34" charset="0"/>
              </a:rPr>
              <a:t>individual accounts </a:t>
            </a:r>
            <a:r>
              <a:rPr lang="en-GB" sz="4000" b="1" dirty="0">
                <a:solidFill>
                  <a:schemeClr val="accent4">
                    <a:lumMod val="50000"/>
                  </a:schemeClr>
                </a:solidFill>
                <a:latin typeface="Agency FB" panose="020B0503020202020204" pitchFamily="34" charset="0"/>
              </a:rPr>
              <a:t>also of the </a:t>
            </a:r>
            <a:r>
              <a:rPr lang="en-GB" sz="4000" b="1" dirty="0">
                <a:solidFill>
                  <a:schemeClr val="bg2">
                    <a:lumMod val="10000"/>
                  </a:schemeClr>
                </a:solidFill>
                <a:latin typeface="Agency FB" panose="020B0503020202020204" pitchFamily="34" charset="0"/>
              </a:rPr>
              <a:t>same debtors</a:t>
            </a:r>
            <a:r>
              <a:rPr lang="en-GB" sz="4000" b="1" dirty="0">
                <a:solidFill>
                  <a:schemeClr val="accent4">
                    <a:lumMod val="50000"/>
                  </a:schemeClr>
                </a:solidFill>
                <a:latin typeface="Agency FB" panose="020B0503020202020204" pitchFamily="34" charset="0"/>
              </a:rPr>
              <a:t>. </a:t>
            </a:r>
            <a:endParaRPr lang="en-GB" sz="4000" b="1" dirty="0" smtClean="0">
              <a:solidFill>
                <a:schemeClr val="accent4">
                  <a:lumMod val="50000"/>
                </a:schemeClr>
              </a:solidFill>
              <a:latin typeface="Agency FB" panose="020B0503020202020204" pitchFamily="34" charset="0"/>
            </a:endParaRPr>
          </a:p>
          <a:p>
            <a:pPr algn="just">
              <a:buFont typeface="Wingdings" panose="05000000000000000000" pitchFamily="2" charset="2"/>
              <a:buChar char="v"/>
            </a:pPr>
            <a:r>
              <a:rPr lang="en-GB" sz="4000" b="1" dirty="0" smtClean="0">
                <a:solidFill>
                  <a:schemeClr val="accent4">
                    <a:lumMod val="50000"/>
                  </a:schemeClr>
                </a:solidFill>
                <a:latin typeface="Agency FB" panose="020B0503020202020204" pitchFamily="34" charset="0"/>
              </a:rPr>
              <a:t>When </a:t>
            </a:r>
            <a:r>
              <a:rPr lang="en-GB" sz="4000" b="1" dirty="0">
                <a:solidFill>
                  <a:schemeClr val="accent4">
                    <a:lumMod val="50000"/>
                  </a:schemeClr>
                </a:solidFill>
                <a:latin typeface="Agency FB" panose="020B0503020202020204" pitchFamily="34" charset="0"/>
              </a:rPr>
              <a:t>Garnishee Order is in the </a:t>
            </a:r>
            <a:r>
              <a:rPr lang="en-GB" sz="4000" b="1" dirty="0">
                <a:solidFill>
                  <a:schemeClr val="bg2">
                    <a:lumMod val="10000"/>
                  </a:schemeClr>
                </a:solidFill>
                <a:latin typeface="Agency FB" panose="020B0503020202020204" pitchFamily="34" charset="0"/>
              </a:rPr>
              <a:t>name of a partner </a:t>
            </a:r>
            <a:r>
              <a:rPr lang="en-GB" sz="4000" b="1" dirty="0">
                <a:solidFill>
                  <a:schemeClr val="accent4">
                    <a:lumMod val="50000"/>
                  </a:schemeClr>
                </a:solidFill>
                <a:latin typeface="Agency FB" panose="020B0503020202020204" pitchFamily="34" charset="0"/>
              </a:rPr>
              <a:t>it will not apply to </a:t>
            </a:r>
            <a:r>
              <a:rPr lang="en-GB" sz="4000" b="1" dirty="0">
                <a:solidFill>
                  <a:schemeClr val="bg2">
                    <a:lumMod val="10000"/>
                  </a:schemeClr>
                </a:solidFill>
                <a:latin typeface="Agency FB" panose="020B0503020202020204" pitchFamily="34" charset="0"/>
              </a:rPr>
              <a:t>partnership account </a:t>
            </a:r>
            <a:r>
              <a:rPr lang="en-GB" sz="4000" b="1" dirty="0">
                <a:solidFill>
                  <a:schemeClr val="accent4">
                    <a:lumMod val="50000"/>
                  </a:schemeClr>
                </a:solidFill>
                <a:latin typeface="Agency FB" panose="020B0503020202020204" pitchFamily="34" charset="0"/>
              </a:rPr>
              <a:t>but when Garnishee Order is in the name of </a:t>
            </a:r>
            <a:r>
              <a:rPr lang="en-GB" sz="4000" b="1" dirty="0">
                <a:solidFill>
                  <a:schemeClr val="bg2">
                    <a:lumMod val="10000"/>
                  </a:schemeClr>
                </a:solidFill>
                <a:latin typeface="Agency FB" panose="020B0503020202020204" pitchFamily="34" charset="0"/>
              </a:rPr>
              <a:t>firm</a:t>
            </a:r>
            <a:r>
              <a:rPr lang="en-GB" sz="4000" b="1" dirty="0">
                <a:solidFill>
                  <a:schemeClr val="accent4">
                    <a:lumMod val="50000"/>
                  </a:schemeClr>
                </a:solidFill>
                <a:latin typeface="Agency FB" panose="020B0503020202020204" pitchFamily="34" charset="0"/>
              </a:rPr>
              <a:t>, accounts of </a:t>
            </a:r>
            <a:r>
              <a:rPr lang="en-GB" sz="4000" b="1" dirty="0">
                <a:solidFill>
                  <a:schemeClr val="bg2">
                    <a:lumMod val="10000"/>
                  </a:schemeClr>
                </a:solidFill>
                <a:latin typeface="Agency FB" panose="020B0503020202020204" pitchFamily="34" charset="0"/>
              </a:rPr>
              <a:t>individual partners </a:t>
            </a:r>
            <a:r>
              <a:rPr lang="en-GB" sz="4000" b="1" dirty="0">
                <a:solidFill>
                  <a:schemeClr val="accent4">
                    <a:lumMod val="50000"/>
                  </a:schemeClr>
                </a:solidFill>
                <a:latin typeface="Agency FB" panose="020B0503020202020204" pitchFamily="34" charset="0"/>
              </a:rPr>
              <a:t>are covered.</a:t>
            </a:r>
          </a:p>
          <a:p>
            <a:endParaRPr lang="en-IN" dirty="0"/>
          </a:p>
        </p:txBody>
      </p:sp>
      <p:sp>
        <p:nvSpPr>
          <p:cNvPr id="4" name="Title 1"/>
          <p:cNvSpPr>
            <a:spLocks noGrp="1"/>
          </p:cNvSpPr>
          <p:nvPr>
            <p:ph type="title"/>
          </p:nvPr>
        </p:nvSpPr>
        <p:spPr>
          <a:xfrm>
            <a:off x="838199" y="0"/>
            <a:ext cx="11133841" cy="1690689"/>
          </a:xfrm>
          <a:solidFill>
            <a:schemeClr val="accent6">
              <a:lumMod val="40000"/>
              <a:lumOff val="60000"/>
            </a:schemeClr>
          </a:solidFill>
          <a:effectLst>
            <a:glow rad="101600">
              <a:schemeClr val="accent4">
                <a:satMod val="175000"/>
                <a:alpha val="40000"/>
              </a:schemeClr>
            </a:glow>
          </a:effectLst>
          <a:scene3d>
            <a:camera prst="perspectiveAbove"/>
            <a:lightRig rig="threePt" dir="t"/>
          </a:scene3d>
          <a:sp3d>
            <a:bevelT prst="slope"/>
          </a:sp3d>
        </p:spPr>
        <p:txBody>
          <a:bodyPr>
            <a:noAutofit/>
          </a:bodyPr>
          <a:lstStyle/>
          <a:p>
            <a:pPr algn="ctr"/>
            <a:r>
              <a:rPr lang="en-GB" sz="5400" b="1" dirty="0" smtClean="0">
                <a:solidFill>
                  <a:srgbClr val="002060"/>
                </a:solidFill>
                <a:latin typeface="Bodoni MT Black" panose="02070A03080606020203" pitchFamily="18" charset="0"/>
              </a:rPr>
              <a:t>FEATURES OF THE </a:t>
            </a:r>
            <a:br>
              <a:rPr lang="en-GB" sz="5400" b="1" dirty="0" smtClean="0">
                <a:solidFill>
                  <a:srgbClr val="002060"/>
                </a:solidFill>
                <a:latin typeface="Bodoni MT Black" panose="02070A03080606020203" pitchFamily="18" charset="0"/>
              </a:rPr>
            </a:br>
            <a:r>
              <a:rPr lang="en-GB" sz="5400" b="1" dirty="0" smtClean="0">
                <a:solidFill>
                  <a:srgbClr val="002060"/>
                </a:solidFill>
                <a:latin typeface="Bodoni MT Black" panose="02070A03080606020203" pitchFamily="18" charset="0"/>
              </a:rPr>
              <a:t>GARNISHEE ORDER</a:t>
            </a:r>
            <a:endParaRPr lang="en-IN" sz="5400" dirty="0">
              <a:solidFill>
                <a:srgbClr val="002060"/>
              </a:solidFill>
              <a:latin typeface="Bodoni MT Black" panose="02070A03080606020203" pitchFamily="18" charset="0"/>
            </a:endParaRPr>
          </a:p>
        </p:txBody>
      </p:sp>
    </p:spTree>
    <p:extLst>
      <p:ext uri="{BB962C8B-B14F-4D97-AF65-F5344CB8AC3E}">
        <p14:creationId xmlns:p14="http://schemas.microsoft.com/office/powerpoint/2010/main" val="97766466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144" y="1825625"/>
            <a:ext cx="11217896" cy="4351338"/>
          </a:xfrm>
        </p:spPr>
        <p:txBody>
          <a:bodyPr>
            <a:noAutofit/>
          </a:bodyPr>
          <a:lstStyle/>
          <a:p>
            <a:pPr algn="just">
              <a:buFont typeface="Wingdings" panose="05000000000000000000" pitchFamily="2" charset="2"/>
              <a:buChar char="v"/>
            </a:pPr>
            <a:r>
              <a:rPr lang="en-GB" sz="3800" b="1" dirty="0" smtClean="0">
                <a:solidFill>
                  <a:schemeClr val="accent4">
                    <a:lumMod val="50000"/>
                  </a:schemeClr>
                </a:solidFill>
                <a:latin typeface="Agency FB" panose="020B0503020202020204" pitchFamily="34" charset="0"/>
              </a:rPr>
              <a:t>If </a:t>
            </a:r>
            <a:r>
              <a:rPr lang="en-GB" sz="3800" b="1" dirty="0">
                <a:solidFill>
                  <a:schemeClr val="accent4">
                    <a:lumMod val="50000"/>
                  </a:schemeClr>
                </a:solidFill>
                <a:latin typeface="Agency FB" panose="020B0503020202020204" pitchFamily="34" charset="0"/>
              </a:rPr>
              <a:t>amount is not specified in the order, then it will be applicable on the </a:t>
            </a:r>
            <a:r>
              <a:rPr lang="en-GB" sz="3800" b="1" dirty="0">
                <a:solidFill>
                  <a:schemeClr val="bg2">
                    <a:lumMod val="10000"/>
                  </a:schemeClr>
                </a:solidFill>
                <a:latin typeface="Agency FB" panose="020B0503020202020204" pitchFamily="34" charset="0"/>
              </a:rPr>
              <a:t>entire balance </a:t>
            </a:r>
            <a:r>
              <a:rPr lang="en-GB" sz="3800" b="1" dirty="0">
                <a:solidFill>
                  <a:schemeClr val="accent4">
                    <a:lumMod val="50000"/>
                  </a:schemeClr>
                </a:solidFill>
                <a:latin typeface="Agency FB" panose="020B0503020202020204" pitchFamily="34" charset="0"/>
              </a:rPr>
              <a:t>in the account. However, if it is for specific amount, the cheques can be paid from the balance available after setting aside the amount as mentioned in the Garnishee Order.</a:t>
            </a:r>
          </a:p>
          <a:p>
            <a:pPr algn="just">
              <a:buFont typeface="Wingdings" panose="05000000000000000000" pitchFamily="2" charset="2"/>
              <a:buChar char="v"/>
            </a:pPr>
            <a:r>
              <a:rPr lang="en-GB" sz="3800" b="1" dirty="0">
                <a:solidFill>
                  <a:schemeClr val="accent4">
                    <a:lumMod val="50000"/>
                  </a:schemeClr>
                </a:solidFill>
                <a:latin typeface="Agency FB" panose="020B0503020202020204" pitchFamily="34" charset="0"/>
              </a:rPr>
              <a:t>Not applicable on </a:t>
            </a:r>
            <a:r>
              <a:rPr lang="en-GB" sz="3800" b="1" dirty="0">
                <a:solidFill>
                  <a:schemeClr val="bg2">
                    <a:lumMod val="10000"/>
                  </a:schemeClr>
                </a:solidFill>
                <a:latin typeface="Agency FB" panose="020B0503020202020204" pitchFamily="34" charset="0"/>
              </a:rPr>
              <a:t>fixed deposits taken as security </a:t>
            </a:r>
            <a:r>
              <a:rPr lang="en-GB" sz="3800" b="1" dirty="0">
                <a:solidFill>
                  <a:schemeClr val="accent4">
                    <a:lumMod val="50000"/>
                  </a:schemeClr>
                </a:solidFill>
                <a:latin typeface="Agency FB" panose="020B0503020202020204" pitchFamily="34" charset="0"/>
              </a:rPr>
              <a:t>for some loan.</a:t>
            </a:r>
          </a:p>
          <a:p>
            <a:pPr algn="just">
              <a:buFont typeface="Wingdings" panose="05000000000000000000" pitchFamily="2" charset="2"/>
              <a:buChar char="v"/>
            </a:pPr>
            <a:r>
              <a:rPr lang="en-GB" sz="3800" b="1" dirty="0">
                <a:solidFill>
                  <a:schemeClr val="accent4">
                    <a:lumMod val="50000"/>
                  </a:schemeClr>
                </a:solidFill>
                <a:latin typeface="Agency FB" panose="020B0503020202020204" pitchFamily="34" charset="0"/>
              </a:rPr>
              <a:t>If loan given </a:t>
            </a:r>
            <a:r>
              <a:rPr lang="en-GB" sz="3800" b="1" dirty="0">
                <a:solidFill>
                  <a:schemeClr val="bg2">
                    <a:lumMod val="10000"/>
                  </a:schemeClr>
                </a:solidFill>
                <a:latin typeface="Agency FB" panose="020B0503020202020204" pitchFamily="34" charset="0"/>
              </a:rPr>
              <a:t>against fixed deposits</a:t>
            </a:r>
            <a:r>
              <a:rPr lang="en-GB" sz="3800" b="1" dirty="0">
                <a:solidFill>
                  <a:schemeClr val="accent4">
                    <a:lumMod val="50000"/>
                  </a:schemeClr>
                </a:solidFill>
                <a:latin typeface="Agency FB" panose="020B0503020202020204" pitchFamily="34" charset="0"/>
              </a:rPr>
              <a:t>, applicable on the amount after </a:t>
            </a:r>
            <a:r>
              <a:rPr lang="en-GB" sz="3800" b="1" dirty="0">
                <a:solidFill>
                  <a:schemeClr val="bg2">
                    <a:lumMod val="10000"/>
                  </a:schemeClr>
                </a:solidFill>
                <a:latin typeface="Agency FB" panose="020B0503020202020204" pitchFamily="34" charset="0"/>
              </a:rPr>
              <a:t>adjusting the loan</a:t>
            </a:r>
            <a:r>
              <a:rPr lang="en-GB" sz="3800" b="1" dirty="0" smtClean="0">
                <a:solidFill>
                  <a:schemeClr val="accent4">
                    <a:lumMod val="50000"/>
                  </a:schemeClr>
                </a:solidFill>
                <a:latin typeface="Agency FB" panose="020B0503020202020204" pitchFamily="34" charset="0"/>
              </a:rPr>
              <a:t>.</a:t>
            </a:r>
            <a:endParaRPr lang="en-IN" sz="3800" dirty="0">
              <a:solidFill>
                <a:schemeClr val="accent4">
                  <a:lumMod val="50000"/>
                </a:schemeClr>
              </a:solidFill>
            </a:endParaRPr>
          </a:p>
        </p:txBody>
      </p:sp>
      <p:sp>
        <p:nvSpPr>
          <p:cNvPr id="4" name="Title 1"/>
          <p:cNvSpPr>
            <a:spLocks noGrp="1"/>
          </p:cNvSpPr>
          <p:nvPr>
            <p:ph type="title"/>
          </p:nvPr>
        </p:nvSpPr>
        <p:spPr>
          <a:xfrm>
            <a:off x="838199" y="0"/>
            <a:ext cx="11133841" cy="1690689"/>
          </a:xfrm>
          <a:solidFill>
            <a:schemeClr val="accent6">
              <a:lumMod val="40000"/>
              <a:lumOff val="60000"/>
            </a:schemeClr>
          </a:solidFill>
          <a:effectLst>
            <a:glow rad="101600">
              <a:schemeClr val="accent4">
                <a:satMod val="175000"/>
                <a:alpha val="40000"/>
              </a:schemeClr>
            </a:glow>
          </a:effectLst>
          <a:scene3d>
            <a:camera prst="perspectiveAbove"/>
            <a:lightRig rig="threePt" dir="t"/>
          </a:scene3d>
          <a:sp3d>
            <a:bevelT prst="slope"/>
          </a:sp3d>
        </p:spPr>
        <p:txBody>
          <a:bodyPr>
            <a:noAutofit/>
          </a:bodyPr>
          <a:lstStyle/>
          <a:p>
            <a:pPr algn="ctr"/>
            <a:r>
              <a:rPr lang="en-GB" sz="5400" b="1" dirty="0" smtClean="0">
                <a:solidFill>
                  <a:srgbClr val="002060"/>
                </a:solidFill>
                <a:latin typeface="Bodoni MT Black" panose="02070A03080606020203" pitchFamily="18" charset="0"/>
              </a:rPr>
              <a:t>FEATURES OF THE </a:t>
            </a:r>
            <a:br>
              <a:rPr lang="en-GB" sz="5400" b="1" dirty="0" smtClean="0">
                <a:solidFill>
                  <a:srgbClr val="002060"/>
                </a:solidFill>
                <a:latin typeface="Bodoni MT Black" panose="02070A03080606020203" pitchFamily="18" charset="0"/>
              </a:rPr>
            </a:br>
            <a:r>
              <a:rPr lang="en-GB" sz="5400" b="1" dirty="0" smtClean="0">
                <a:solidFill>
                  <a:srgbClr val="002060"/>
                </a:solidFill>
                <a:latin typeface="Bodoni MT Black" panose="02070A03080606020203" pitchFamily="18" charset="0"/>
              </a:rPr>
              <a:t>GARNISHEE ORDER</a:t>
            </a:r>
            <a:endParaRPr lang="en-IN" sz="5400" dirty="0">
              <a:solidFill>
                <a:srgbClr val="002060"/>
              </a:solidFill>
              <a:latin typeface="Bodoni MT Black" panose="02070A03080606020203" pitchFamily="18" charset="0"/>
            </a:endParaRPr>
          </a:p>
        </p:txBody>
      </p:sp>
    </p:spTree>
    <p:extLst>
      <p:ext uri="{BB962C8B-B14F-4D97-AF65-F5344CB8AC3E}">
        <p14:creationId xmlns:p14="http://schemas.microsoft.com/office/powerpoint/2010/main" val="253920855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5864" y="1825625"/>
            <a:ext cx="11246176" cy="4351338"/>
          </a:xfrm>
        </p:spPr>
        <p:txBody>
          <a:bodyPr>
            <a:normAutofit/>
          </a:bodyPr>
          <a:lstStyle/>
          <a:p>
            <a:pPr algn="just">
              <a:buFont typeface="Wingdings" panose="05000000000000000000" pitchFamily="2" charset="2"/>
              <a:buChar char="v"/>
            </a:pPr>
            <a:r>
              <a:rPr lang="en-GB" sz="3600" b="1" dirty="0">
                <a:solidFill>
                  <a:schemeClr val="accent4">
                    <a:lumMod val="50000"/>
                  </a:schemeClr>
                </a:solidFill>
                <a:latin typeface="Agency FB" panose="020B0503020202020204" pitchFamily="34" charset="0"/>
              </a:rPr>
              <a:t>Where neither the garnishee makes the payment into the court, as ordered, nor appears and shows any cause in answer to the notice, the court may order the garnishee to comply with such notice as if such order were a decree against him. </a:t>
            </a:r>
            <a:endParaRPr lang="en-GB" sz="3600" b="1" dirty="0" smtClean="0">
              <a:solidFill>
                <a:schemeClr val="accent4">
                  <a:lumMod val="50000"/>
                </a:schemeClr>
              </a:solidFill>
              <a:latin typeface="Agency FB" panose="020B0503020202020204" pitchFamily="34" charset="0"/>
            </a:endParaRPr>
          </a:p>
          <a:p>
            <a:pPr algn="just">
              <a:buFont typeface="Wingdings" panose="05000000000000000000" pitchFamily="2" charset="2"/>
              <a:buChar char="v"/>
            </a:pPr>
            <a:r>
              <a:rPr lang="en-GB" sz="3600" b="1" dirty="0" smtClean="0">
                <a:solidFill>
                  <a:schemeClr val="accent4">
                    <a:lumMod val="50000"/>
                  </a:schemeClr>
                </a:solidFill>
                <a:latin typeface="Agency FB" panose="020B0503020202020204" pitchFamily="34" charset="0"/>
              </a:rPr>
              <a:t>The </a:t>
            </a:r>
            <a:r>
              <a:rPr lang="en-GB" sz="3600" b="1" dirty="0">
                <a:solidFill>
                  <a:schemeClr val="accent4">
                    <a:lumMod val="50000"/>
                  </a:schemeClr>
                </a:solidFill>
                <a:latin typeface="Agency FB" panose="020B0503020202020204" pitchFamily="34" charset="0"/>
              </a:rPr>
              <a:t>costs of the garnishee proceedings are at the discretion of the court. </a:t>
            </a:r>
            <a:endParaRPr lang="en-GB" sz="3600" b="1" dirty="0" smtClean="0">
              <a:solidFill>
                <a:schemeClr val="accent4">
                  <a:lumMod val="50000"/>
                </a:schemeClr>
              </a:solidFill>
              <a:latin typeface="Agency FB" panose="020B0503020202020204" pitchFamily="34" charset="0"/>
            </a:endParaRPr>
          </a:p>
          <a:p>
            <a:pPr algn="just">
              <a:buFont typeface="Wingdings" panose="05000000000000000000" pitchFamily="2" charset="2"/>
              <a:buChar char="v"/>
            </a:pPr>
            <a:r>
              <a:rPr lang="en-GB" sz="3600" b="1" dirty="0" smtClean="0">
                <a:solidFill>
                  <a:schemeClr val="accent4">
                    <a:lumMod val="50000"/>
                  </a:schemeClr>
                </a:solidFill>
                <a:latin typeface="Agency FB" panose="020B0503020202020204" pitchFamily="34" charset="0"/>
              </a:rPr>
              <a:t>Orders </a:t>
            </a:r>
            <a:r>
              <a:rPr lang="en-GB" sz="3600" b="1" dirty="0">
                <a:solidFill>
                  <a:schemeClr val="accent4">
                    <a:lumMod val="50000"/>
                  </a:schemeClr>
                </a:solidFill>
                <a:latin typeface="Agency FB" panose="020B0503020202020204" pitchFamily="34" charset="0"/>
              </a:rPr>
              <a:t>passed in garnishee proceedings are appealable as Decrees.</a:t>
            </a:r>
            <a:endParaRPr lang="en-IN" sz="3600" b="1" dirty="0">
              <a:solidFill>
                <a:schemeClr val="accent4">
                  <a:lumMod val="50000"/>
                </a:schemeClr>
              </a:solidFill>
              <a:latin typeface="Agency FB" panose="020B0503020202020204" pitchFamily="34" charset="0"/>
            </a:endParaRPr>
          </a:p>
        </p:txBody>
      </p:sp>
      <p:sp>
        <p:nvSpPr>
          <p:cNvPr id="4" name="Title 1"/>
          <p:cNvSpPr>
            <a:spLocks noGrp="1"/>
          </p:cNvSpPr>
          <p:nvPr>
            <p:ph type="title"/>
          </p:nvPr>
        </p:nvSpPr>
        <p:spPr>
          <a:xfrm>
            <a:off x="838199" y="0"/>
            <a:ext cx="11133841" cy="1690689"/>
          </a:xfrm>
          <a:solidFill>
            <a:schemeClr val="accent6">
              <a:lumMod val="40000"/>
              <a:lumOff val="60000"/>
            </a:schemeClr>
          </a:solidFill>
          <a:effectLst>
            <a:glow rad="101600">
              <a:schemeClr val="accent4">
                <a:satMod val="175000"/>
                <a:alpha val="40000"/>
              </a:schemeClr>
            </a:glow>
          </a:effectLst>
          <a:scene3d>
            <a:camera prst="perspectiveAbove"/>
            <a:lightRig rig="threePt" dir="t"/>
          </a:scene3d>
          <a:sp3d>
            <a:bevelT prst="slope"/>
          </a:sp3d>
        </p:spPr>
        <p:txBody>
          <a:bodyPr>
            <a:noAutofit/>
          </a:bodyPr>
          <a:lstStyle/>
          <a:p>
            <a:pPr algn="ctr"/>
            <a:r>
              <a:rPr lang="en-GB" sz="5400" dirty="0" smtClean="0">
                <a:solidFill>
                  <a:srgbClr val="002060"/>
                </a:solidFill>
                <a:latin typeface="Bodoni MT Black" panose="02070A03080606020203" pitchFamily="18" charset="0"/>
              </a:rPr>
              <a:t>PROCEEDINGS</a:t>
            </a:r>
            <a:r>
              <a:rPr lang="en-GB" sz="5400" b="1" dirty="0" smtClean="0">
                <a:solidFill>
                  <a:srgbClr val="002060"/>
                </a:solidFill>
                <a:latin typeface="Bodoni MT Black" panose="02070A03080606020203" pitchFamily="18" charset="0"/>
              </a:rPr>
              <a:t> OF THE </a:t>
            </a:r>
            <a:br>
              <a:rPr lang="en-GB" sz="5400" b="1" dirty="0" smtClean="0">
                <a:solidFill>
                  <a:srgbClr val="002060"/>
                </a:solidFill>
                <a:latin typeface="Bodoni MT Black" panose="02070A03080606020203" pitchFamily="18" charset="0"/>
              </a:rPr>
            </a:br>
            <a:r>
              <a:rPr lang="en-GB" sz="5400" b="1" dirty="0" smtClean="0">
                <a:solidFill>
                  <a:srgbClr val="002060"/>
                </a:solidFill>
                <a:latin typeface="Bodoni MT Black" panose="02070A03080606020203" pitchFamily="18" charset="0"/>
              </a:rPr>
              <a:t>GARNISHEE ORDER</a:t>
            </a:r>
            <a:endParaRPr lang="en-IN" sz="5400" dirty="0">
              <a:solidFill>
                <a:srgbClr val="002060"/>
              </a:solidFill>
              <a:latin typeface="Bodoni MT Black" panose="02070A03080606020203" pitchFamily="18" charset="0"/>
            </a:endParaRPr>
          </a:p>
        </p:txBody>
      </p:sp>
    </p:spTree>
    <p:extLst>
      <p:ext uri="{BB962C8B-B14F-4D97-AF65-F5344CB8AC3E}">
        <p14:creationId xmlns:p14="http://schemas.microsoft.com/office/powerpoint/2010/main" val="275379185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431" y="110601"/>
            <a:ext cx="10515600" cy="1325563"/>
          </a:xfrm>
          <a:solidFill>
            <a:schemeClr val="accent6">
              <a:lumMod val="40000"/>
              <a:lumOff val="60000"/>
            </a:schemeClr>
          </a:solidFill>
          <a:effectLst>
            <a:glow rad="63500">
              <a:schemeClr val="accent4">
                <a:satMod val="175000"/>
                <a:alpha val="40000"/>
              </a:schemeClr>
            </a:glow>
          </a:effectLst>
          <a:scene3d>
            <a:camera prst="perspectiveFront"/>
            <a:lightRig rig="threePt" dir="t"/>
          </a:scene3d>
          <a:sp3d>
            <a:bevelT w="152400" h="50800" prst="softRound"/>
          </a:sp3d>
        </p:spPr>
        <p:txBody>
          <a:bodyPr>
            <a:normAutofit/>
          </a:bodyPr>
          <a:lstStyle/>
          <a:p>
            <a:pPr algn="ctr"/>
            <a:r>
              <a:rPr lang="en-GB" sz="5400" b="1" dirty="0" smtClean="0">
                <a:solidFill>
                  <a:srgbClr val="002060"/>
                </a:solidFill>
                <a:latin typeface="Bodoni MT Black" panose="02070A03080606020203" pitchFamily="18" charset="0"/>
              </a:rPr>
              <a:t>ATTACHMENT ORDERS</a:t>
            </a:r>
            <a:endParaRPr lang="en-IN" sz="5400" dirty="0">
              <a:solidFill>
                <a:srgbClr val="002060"/>
              </a:solidFill>
              <a:latin typeface="Bodoni MT Black" panose="02070A03080606020203" pitchFamily="18" charset="0"/>
            </a:endParaRPr>
          </a:p>
        </p:txBody>
      </p:sp>
      <p:sp>
        <p:nvSpPr>
          <p:cNvPr id="3" name="Content Placeholder 2"/>
          <p:cNvSpPr>
            <a:spLocks noGrp="1"/>
          </p:cNvSpPr>
          <p:nvPr>
            <p:ph idx="1"/>
          </p:nvPr>
        </p:nvSpPr>
        <p:spPr>
          <a:xfrm>
            <a:off x="838199" y="1630837"/>
            <a:ext cx="11256391" cy="4546126"/>
          </a:xfrm>
        </p:spPr>
        <p:txBody>
          <a:bodyPr>
            <a:noAutofit/>
          </a:bodyPr>
          <a:lstStyle/>
          <a:p>
            <a:pPr marL="0" indent="0" algn="just">
              <a:buNone/>
            </a:pPr>
            <a:r>
              <a:rPr lang="en-GB" sz="3400" b="1" dirty="0" smtClean="0">
                <a:solidFill>
                  <a:schemeClr val="accent4">
                    <a:lumMod val="50000"/>
                  </a:schemeClr>
                </a:solidFill>
                <a:latin typeface="Agency FB" panose="020B0503020202020204" pitchFamily="34" charset="0"/>
              </a:rPr>
              <a:t>Income </a:t>
            </a:r>
            <a:r>
              <a:rPr lang="en-GB" sz="3400" b="1" dirty="0">
                <a:solidFill>
                  <a:schemeClr val="accent4">
                    <a:lumMod val="50000"/>
                  </a:schemeClr>
                </a:solidFill>
                <a:latin typeface="Agency FB" panose="020B0503020202020204" pitchFamily="34" charset="0"/>
              </a:rPr>
              <a:t>Tax Authorities Issue Attachment Orders in terms of Section 226(3) of Income Tax Act, 1961. On receipt of this order, banker is required to remit the desired amount to income tax authorities. An Attachment Order </a:t>
            </a:r>
            <a:r>
              <a:rPr lang="en-GB" sz="3400" b="1" dirty="0">
                <a:solidFill>
                  <a:schemeClr val="bg2">
                    <a:lumMod val="10000"/>
                  </a:schemeClr>
                </a:solidFill>
                <a:latin typeface="Agency FB" panose="020B0503020202020204" pitchFamily="34" charset="0"/>
              </a:rPr>
              <a:t>without mentioning the amount</a:t>
            </a:r>
            <a:r>
              <a:rPr lang="en-GB" sz="3400" b="1" dirty="0">
                <a:solidFill>
                  <a:schemeClr val="accent4">
                    <a:lumMod val="50000"/>
                  </a:schemeClr>
                </a:solidFill>
                <a:latin typeface="Agency FB" panose="020B0503020202020204" pitchFamily="34" charset="0"/>
              </a:rPr>
              <a:t> is not a </a:t>
            </a:r>
            <a:r>
              <a:rPr lang="en-GB" sz="3400" b="1" dirty="0">
                <a:solidFill>
                  <a:schemeClr val="bg2">
                    <a:lumMod val="10000"/>
                  </a:schemeClr>
                </a:solidFill>
                <a:latin typeface="Agency FB" panose="020B0503020202020204" pitchFamily="34" charset="0"/>
              </a:rPr>
              <a:t>valid order</a:t>
            </a:r>
            <a:r>
              <a:rPr lang="en-GB" sz="3400" b="1" dirty="0">
                <a:solidFill>
                  <a:schemeClr val="accent4">
                    <a:lumMod val="50000"/>
                  </a:schemeClr>
                </a:solidFill>
                <a:latin typeface="Agency FB" panose="020B0503020202020204" pitchFamily="34" charset="0"/>
              </a:rPr>
              <a:t>.</a:t>
            </a:r>
          </a:p>
          <a:p>
            <a:pPr marL="0" indent="0" algn="just">
              <a:buNone/>
            </a:pPr>
            <a:r>
              <a:rPr lang="en-GB" sz="3400" b="1" dirty="0">
                <a:solidFill>
                  <a:schemeClr val="accent4">
                    <a:lumMod val="50000"/>
                  </a:schemeClr>
                </a:solidFill>
                <a:latin typeface="Agency FB" panose="020B0503020202020204" pitchFamily="34" charset="0"/>
              </a:rPr>
              <a:t>Attachment Order is different from Garnishee order in following respects:</a:t>
            </a:r>
          </a:p>
          <a:p>
            <a:pPr algn="just">
              <a:buFont typeface="Wingdings" panose="05000000000000000000" pitchFamily="2" charset="2"/>
              <a:buChar char="Ø"/>
            </a:pPr>
            <a:r>
              <a:rPr lang="en-GB" sz="3400" b="1" dirty="0">
                <a:solidFill>
                  <a:srgbClr val="7030A0"/>
                </a:solidFill>
                <a:latin typeface="Agency FB" panose="020B0503020202020204" pitchFamily="34" charset="0"/>
              </a:rPr>
              <a:t>Attachment order applies to money deposited in the account after receipt of order also till it is fully satisfied whereas Garnishee order does not apply to subsequent deposits</a:t>
            </a:r>
            <a:r>
              <a:rPr lang="en-GB" sz="3400" b="1" dirty="0" smtClean="0">
                <a:solidFill>
                  <a:srgbClr val="7030A0"/>
                </a:solidFill>
                <a:latin typeface="Agency FB" panose="020B0503020202020204" pitchFamily="34" charset="0"/>
              </a:rPr>
              <a:t>.</a:t>
            </a:r>
            <a:endParaRPr lang="en-IN" sz="3400" dirty="0">
              <a:solidFill>
                <a:srgbClr val="7030A0"/>
              </a:solidFill>
            </a:endParaRPr>
          </a:p>
        </p:txBody>
      </p:sp>
    </p:spTree>
    <p:extLst>
      <p:ext uri="{BB962C8B-B14F-4D97-AF65-F5344CB8AC3E}">
        <p14:creationId xmlns:p14="http://schemas.microsoft.com/office/powerpoint/2010/main" val="24692535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431" y="110601"/>
            <a:ext cx="10515600" cy="1325563"/>
          </a:xfrm>
          <a:solidFill>
            <a:schemeClr val="accent6">
              <a:lumMod val="40000"/>
              <a:lumOff val="60000"/>
            </a:schemeClr>
          </a:solidFill>
          <a:effectLst>
            <a:glow rad="63500">
              <a:schemeClr val="accent4">
                <a:satMod val="175000"/>
                <a:alpha val="40000"/>
              </a:schemeClr>
            </a:glow>
          </a:effectLst>
          <a:scene3d>
            <a:camera prst="perspectiveFront"/>
            <a:lightRig rig="threePt" dir="t"/>
          </a:scene3d>
          <a:sp3d>
            <a:bevelT w="152400" h="50800" prst="softRound"/>
          </a:sp3d>
        </p:spPr>
        <p:txBody>
          <a:bodyPr>
            <a:normAutofit/>
          </a:bodyPr>
          <a:lstStyle/>
          <a:p>
            <a:pPr algn="ctr"/>
            <a:r>
              <a:rPr lang="en-GB" sz="5400" b="1" dirty="0" smtClean="0">
                <a:solidFill>
                  <a:srgbClr val="002060"/>
                </a:solidFill>
                <a:latin typeface="Bodoni MT Black" panose="02070A03080606020203" pitchFamily="18" charset="0"/>
              </a:rPr>
              <a:t>ATTACHMENT ORDERS</a:t>
            </a:r>
            <a:endParaRPr lang="en-IN" sz="5400" dirty="0">
              <a:solidFill>
                <a:srgbClr val="002060"/>
              </a:solidFill>
              <a:latin typeface="Bodoni MT Black" panose="02070A03080606020203" pitchFamily="18" charset="0"/>
            </a:endParaRPr>
          </a:p>
        </p:txBody>
      </p:sp>
      <p:sp>
        <p:nvSpPr>
          <p:cNvPr id="3" name="Content Placeholder 2"/>
          <p:cNvSpPr>
            <a:spLocks noGrp="1"/>
          </p:cNvSpPr>
          <p:nvPr>
            <p:ph idx="1"/>
          </p:nvPr>
        </p:nvSpPr>
        <p:spPr>
          <a:xfrm>
            <a:off x="769463" y="1627662"/>
            <a:ext cx="11237536" cy="4351338"/>
          </a:xfrm>
        </p:spPr>
        <p:txBody>
          <a:bodyPr>
            <a:noAutofit/>
          </a:bodyPr>
          <a:lstStyle/>
          <a:p>
            <a:pPr algn="just">
              <a:buFont typeface="Wingdings" panose="05000000000000000000" pitchFamily="2" charset="2"/>
              <a:buChar char="Ø"/>
            </a:pPr>
            <a:r>
              <a:rPr lang="en-GB" sz="3600" b="1" dirty="0" smtClean="0">
                <a:solidFill>
                  <a:srgbClr val="7030A0"/>
                </a:solidFill>
                <a:latin typeface="Agency FB" panose="020B0503020202020204" pitchFamily="34" charset="0"/>
              </a:rPr>
              <a:t>Attachment </a:t>
            </a:r>
            <a:r>
              <a:rPr lang="en-GB" sz="3600" b="1" dirty="0">
                <a:solidFill>
                  <a:srgbClr val="7030A0"/>
                </a:solidFill>
                <a:latin typeface="Agency FB" panose="020B0503020202020204" pitchFamily="34" charset="0"/>
              </a:rPr>
              <a:t>Order in </a:t>
            </a:r>
            <a:r>
              <a:rPr lang="en-GB" sz="3600" b="1" dirty="0">
                <a:solidFill>
                  <a:srgbClr val="C00000"/>
                </a:solidFill>
                <a:latin typeface="Agency FB" panose="020B0503020202020204" pitchFamily="34" charset="0"/>
              </a:rPr>
              <a:t>single name </a:t>
            </a:r>
            <a:r>
              <a:rPr lang="en-GB" sz="3600" b="1" dirty="0">
                <a:solidFill>
                  <a:srgbClr val="7030A0"/>
                </a:solidFill>
                <a:latin typeface="Agency FB" panose="020B0503020202020204" pitchFamily="34" charset="0"/>
              </a:rPr>
              <a:t>applies to </a:t>
            </a:r>
            <a:r>
              <a:rPr lang="en-GB" sz="3600" b="1" dirty="0">
                <a:solidFill>
                  <a:srgbClr val="C00000"/>
                </a:solidFill>
                <a:latin typeface="Agency FB" panose="020B0503020202020204" pitchFamily="34" charset="0"/>
              </a:rPr>
              <a:t>joint accounts </a:t>
            </a:r>
            <a:r>
              <a:rPr lang="en-GB" sz="3600" b="1" dirty="0">
                <a:solidFill>
                  <a:srgbClr val="7030A0"/>
                </a:solidFill>
                <a:latin typeface="Agency FB" panose="020B0503020202020204" pitchFamily="34" charset="0"/>
              </a:rPr>
              <a:t>also </a:t>
            </a:r>
            <a:r>
              <a:rPr lang="en-GB" sz="3600" b="1" dirty="0">
                <a:solidFill>
                  <a:srgbClr val="C00000"/>
                </a:solidFill>
                <a:latin typeface="Agency FB" panose="020B0503020202020204" pitchFamily="34" charset="0"/>
              </a:rPr>
              <a:t>proportionately</a:t>
            </a:r>
            <a:r>
              <a:rPr lang="en-GB" sz="3600" b="1" dirty="0">
                <a:solidFill>
                  <a:srgbClr val="7030A0"/>
                </a:solidFill>
                <a:latin typeface="Agency FB" panose="020B0503020202020204" pitchFamily="34" charset="0"/>
              </a:rPr>
              <a:t> unless the contrary is proved whereas Garnishee order in single name does not apply to joint accounts. However, right of set off is available to bank before applying the order.</a:t>
            </a:r>
          </a:p>
          <a:p>
            <a:pPr algn="just">
              <a:buFont typeface="Wingdings" panose="05000000000000000000" pitchFamily="2" charset="2"/>
              <a:buChar char="Ø"/>
            </a:pPr>
            <a:r>
              <a:rPr lang="en-GB" sz="3600" b="1" dirty="0">
                <a:solidFill>
                  <a:srgbClr val="7030A0"/>
                </a:solidFill>
                <a:latin typeface="Agency FB" panose="020B0503020202020204" pitchFamily="34" charset="0"/>
              </a:rPr>
              <a:t>In case banker fails to comply with Attachment Order, it will be liable for the amount of order and deemed as an assesses in default.</a:t>
            </a:r>
          </a:p>
          <a:p>
            <a:pPr algn="just">
              <a:buFont typeface="Wingdings" panose="05000000000000000000" pitchFamily="2" charset="2"/>
              <a:buChar char="Ø"/>
            </a:pPr>
            <a:r>
              <a:rPr lang="en-GB" sz="3600" b="1" dirty="0">
                <a:solidFill>
                  <a:srgbClr val="7030A0"/>
                </a:solidFill>
                <a:latin typeface="Agency FB" panose="020B0503020202020204" pitchFamily="34" charset="0"/>
              </a:rPr>
              <a:t>When both Garnishee Order and Attachment Order are received simultaneously, </a:t>
            </a:r>
            <a:r>
              <a:rPr lang="en-GB" sz="3600" b="1" dirty="0">
                <a:solidFill>
                  <a:srgbClr val="C00000"/>
                </a:solidFill>
                <a:latin typeface="Agency FB" panose="020B0503020202020204" pitchFamily="34" charset="0"/>
              </a:rPr>
              <a:t>priority</a:t>
            </a:r>
            <a:r>
              <a:rPr lang="en-GB" sz="3600" b="1" dirty="0">
                <a:solidFill>
                  <a:srgbClr val="7030A0"/>
                </a:solidFill>
                <a:latin typeface="Agency FB" panose="020B0503020202020204" pitchFamily="34" charset="0"/>
              </a:rPr>
              <a:t> should be given to </a:t>
            </a:r>
            <a:r>
              <a:rPr lang="en-GB" sz="3600" b="1" dirty="0">
                <a:solidFill>
                  <a:srgbClr val="C00000"/>
                </a:solidFill>
                <a:latin typeface="Agency FB" panose="020B0503020202020204" pitchFamily="34" charset="0"/>
              </a:rPr>
              <a:t>Attachment Order</a:t>
            </a:r>
            <a:r>
              <a:rPr lang="en-GB" sz="3600" b="1" dirty="0">
                <a:solidFill>
                  <a:srgbClr val="7030A0"/>
                </a:solidFill>
                <a:latin typeface="Agency FB" panose="020B0503020202020204" pitchFamily="34" charset="0"/>
              </a:rPr>
              <a:t>.</a:t>
            </a:r>
          </a:p>
          <a:p>
            <a:pPr>
              <a:buFont typeface="Wingdings" panose="05000000000000000000" pitchFamily="2" charset="2"/>
              <a:buChar char="Ø"/>
            </a:pPr>
            <a:endParaRPr lang="en-IN" sz="3600" dirty="0">
              <a:solidFill>
                <a:srgbClr val="7030A0"/>
              </a:solidFill>
            </a:endParaRPr>
          </a:p>
        </p:txBody>
      </p:sp>
    </p:spTree>
    <p:extLst>
      <p:ext uri="{BB962C8B-B14F-4D97-AF65-F5344CB8AC3E}">
        <p14:creationId xmlns:p14="http://schemas.microsoft.com/office/powerpoint/2010/main" val="164156501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40289731"/>
              </p:ext>
            </p:extLst>
          </p:nvPr>
        </p:nvGraphicFramePr>
        <p:xfrm>
          <a:off x="838200" y="81665"/>
          <a:ext cx="11260667" cy="5951048"/>
        </p:xfrm>
        <a:graphic>
          <a:graphicData uri="http://schemas.openxmlformats.org/drawingml/2006/table">
            <a:tbl>
              <a:tblPr/>
              <a:tblGrid>
                <a:gridCol w="2626635"/>
                <a:gridCol w="4442884"/>
                <a:gridCol w="4191148"/>
              </a:tblGrid>
              <a:tr h="853453">
                <a:tc gridSpan="3">
                  <a:txBody>
                    <a:bodyPr/>
                    <a:lstStyle/>
                    <a:p>
                      <a:pPr algn="ctr"/>
                      <a:r>
                        <a:rPr lang="en-GB" sz="2800" b="1" dirty="0">
                          <a:solidFill>
                            <a:srgbClr val="000080"/>
                          </a:solidFill>
                          <a:effectLst/>
                          <a:latin typeface="arial" panose="020B0604020202020204" pitchFamily="34" charset="0"/>
                        </a:rPr>
                        <a:t>COMPARISON OF GARNISHEE ORDER &amp; ATTACHMENT ORDER</a:t>
                      </a:r>
                      <a:endParaRPr lang="en-GB" sz="2800" dirty="0">
                        <a:effectLst/>
                      </a:endParaRPr>
                    </a:p>
                  </a:txBody>
                  <a:tcPr marL="87172" marR="87172" marT="54483" marB="54483" anchor="ctr">
                    <a:lnL w="12700" cap="flat" cmpd="dbl" algn="ctr">
                      <a:solidFill>
                        <a:srgbClr val="962626"/>
                      </a:solidFill>
                      <a:prstDash val="solid"/>
                      <a:round/>
                      <a:headEnd type="none" w="med" len="med"/>
                      <a:tailEnd type="none" w="med" len="med"/>
                    </a:lnL>
                    <a:lnR w="12700" cap="flat" cmpd="dbl" algn="ctr">
                      <a:solidFill>
                        <a:srgbClr val="962626"/>
                      </a:solidFill>
                      <a:prstDash val="solid"/>
                      <a:round/>
                      <a:headEnd type="none" w="med" len="med"/>
                      <a:tailEnd type="none" w="med" len="med"/>
                    </a:lnR>
                    <a:lnT w="9525" cap="flat" cmpd="dbl" algn="ctr">
                      <a:solidFill>
                        <a:srgbClr val="962626"/>
                      </a:solidFill>
                      <a:prstDash val="solid"/>
                      <a:round/>
                      <a:headEnd type="none" w="med" len="med"/>
                      <a:tailEnd type="none" w="med" len="med"/>
                    </a:lnT>
                    <a:lnB w="9525" cap="flat" cmpd="dbl" algn="ctr">
                      <a:solidFill>
                        <a:srgbClr val="450C0C"/>
                      </a:solidFill>
                      <a:prstDash val="solid"/>
                      <a:round/>
                      <a:headEnd type="none" w="med" len="med"/>
                      <a:tailEnd type="none" w="med" len="med"/>
                    </a:lnB>
                    <a:solidFill>
                      <a:srgbClr val="B09D8D"/>
                    </a:solidFill>
                  </a:tcPr>
                </a:tc>
                <a:tc hMerge="1">
                  <a:txBody>
                    <a:bodyPr/>
                    <a:lstStyle/>
                    <a:p>
                      <a:endParaRPr lang="en-IN"/>
                    </a:p>
                  </a:txBody>
                  <a:tcPr/>
                </a:tc>
                <a:tc hMerge="1">
                  <a:txBody>
                    <a:bodyPr/>
                    <a:lstStyle/>
                    <a:p>
                      <a:endParaRPr lang="en-IN"/>
                    </a:p>
                  </a:txBody>
                  <a:tcPr/>
                </a:tc>
              </a:tr>
              <a:tr h="421821">
                <a:tc>
                  <a:txBody>
                    <a:bodyPr/>
                    <a:lstStyle/>
                    <a:p>
                      <a:pPr algn="ctr"/>
                      <a:r>
                        <a:rPr lang="en-IN" sz="2400" b="1" dirty="0">
                          <a:solidFill>
                            <a:schemeClr val="bg2">
                              <a:lumMod val="10000"/>
                            </a:schemeClr>
                          </a:solidFill>
                          <a:effectLst/>
                          <a:latin typeface="arial" panose="020B0604020202020204" pitchFamily="34" charset="0"/>
                        </a:rPr>
                        <a:t>Particulars</a:t>
                      </a:r>
                      <a:endParaRPr lang="en-IN" sz="3200" dirty="0">
                        <a:solidFill>
                          <a:schemeClr val="bg2">
                            <a:lumMod val="10000"/>
                          </a:schemeClr>
                        </a:solidFill>
                        <a:effectLst/>
                      </a:endParaRPr>
                    </a:p>
                  </a:txBody>
                  <a:tcPr marL="87172" marR="87172" marT="54483" marB="54483" anchor="ctr">
                    <a:lnL w="12700" cap="flat" cmpd="dbl" algn="ctr">
                      <a:solidFill>
                        <a:srgbClr val="450C0C"/>
                      </a:solidFill>
                      <a:prstDash val="solid"/>
                      <a:round/>
                      <a:headEnd type="none" w="med" len="med"/>
                      <a:tailEnd type="none" w="med" len="med"/>
                    </a:lnL>
                    <a:lnR w="12700" cap="flat" cmpd="dbl" algn="ctr">
                      <a:solidFill>
                        <a:srgbClr val="450C0C"/>
                      </a:solidFill>
                      <a:prstDash val="solid"/>
                      <a:round/>
                      <a:headEnd type="none" w="med" len="med"/>
                      <a:tailEnd type="none" w="med" len="med"/>
                    </a:lnR>
                    <a:lnT w="9525" cap="flat" cmpd="dbl" algn="ctr">
                      <a:solidFill>
                        <a:srgbClr val="450C0C"/>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tx2">
                        <a:lumMod val="40000"/>
                        <a:lumOff val="60000"/>
                      </a:schemeClr>
                    </a:solidFill>
                  </a:tcPr>
                </a:tc>
                <a:tc>
                  <a:txBody>
                    <a:bodyPr/>
                    <a:lstStyle/>
                    <a:p>
                      <a:pPr algn="ctr"/>
                      <a:r>
                        <a:rPr lang="en-IN" sz="2400" b="1" dirty="0">
                          <a:solidFill>
                            <a:schemeClr val="bg2">
                              <a:lumMod val="10000"/>
                            </a:schemeClr>
                          </a:solidFill>
                          <a:effectLst/>
                          <a:latin typeface="arial" panose="020B0604020202020204" pitchFamily="34" charset="0"/>
                        </a:rPr>
                        <a:t>Garnishee Order</a:t>
                      </a:r>
                      <a:endParaRPr lang="en-IN" sz="3200" dirty="0">
                        <a:solidFill>
                          <a:schemeClr val="bg2">
                            <a:lumMod val="10000"/>
                          </a:schemeClr>
                        </a:solidFill>
                        <a:effectLst/>
                      </a:endParaRPr>
                    </a:p>
                  </a:txBody>
                  <a:tcPr marL="87172" marR="87172" marT="54483" marB="54483" anchor="ctr">
                    <a:lnL w="12700" cap="flat" cmpd="dbl" algn="ctr">
                      <a:solidFill>
                        <a:srgbClr val="450C0C"/>
                      </a:solidFill>
                      <a:prstDash val="solid"/>
                      <a:round/>
                      <a:headEnd type="none" w="med" len="med"/>
                      <a:tailEnd type="none" w="med" len="med"/>
                    </a:lnL>
                    <a:lnR w="12700" cap="flat" cmpd="dbl" algn="ctr">
                      <a:solidFill>
                        <a:srgbClr val="450C0C"/>
                      </a:solidFill>
                      <a:prstDash val="solid"/>
                      <a:round/>
                      <a:headEnd type="none" w="med" len="med"/>
                      <a:tailEnd type="none" w="med" len="med"/>
                    </a:lnR>
                    <a:lnT w="9525" cap="flat" cmpd="dbl" algn="ctr">
                      <a:solidFill>
                        <a:srgbClr val="450C0C"/>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tx2">
                        <a:lumMod val="40000"/>
                        <a:lumOff val="60000"/>
                      </a:schemeClr>
                    </a:solidFill>
                  </a:tcPr>
                </a:tc>
                <a:tc>
                  <a:txBody>
                    <a:bodyPr/>
                    <a:lstStyle/>
                    <a:p>
                      <a:pPr algn="ctr"/>
                      <a:r>
                        <a:rPr lang="en-IN" sz="2400" b="1" dirty="0">
                          <a:solidFill>
                            <a:schemeClr val="bg2">
                              <a:lumMod val="10000"/>
                            </a:schemeClr>
                          </a:solidFill>
                          <a:effectLst/>
                          <a:latin typeface="arial" panose="020B0604020202020204" pitchFamily="34" charset="0"/>
                        </a:rPr>
                        <a:t>Attachment Order</a:t>
                      </a:r>
                      <a:endParaRPr lang="en-IN" sz="3200" dirty="0">
                        <a:solidFill>
                          <a:schemeClr val="bg2">
                            <a:lumMod val="10000"/>
                          </a:schemeClr>
                        </a:solidFill>
                        <a:effectLst/>
                      </a:endParaRPr>
                    </a:p>
                  </a:txBody>
                  <a:tcPr marL="87172" marR="87172" marT="54483" marB="54483" anchor="ctr">
                    <a:lnL w="12700" cap="flat" cmpd="dbl" algn="ctr">
                      <a:solidFill>
                        <a:srgbClr val="450C0C"/>
                      </a:solidFill>
                      <a:prstDash val="solid"/>
                      <a:round/>
                      <a:headEnd type="none" w="med" len="med"/>
                      <a:tailEnd type="none" w="med" len="med"/>
                    </a:lnL>
                    <a:lnR w="12700" cap="flat" cmpd="dbl" algn="ctr">
                      <a:solidFill>
                        <a:srgbClr val="450C0C"/>
                      </a:solidFill>
                      <a:prstDash val="solid"/>
                      <a:round/>
                      <a:headEnd type="none" w="med" len="med"/>
                      <a:tailEnd type="none" w="med" len="med"/>
                    </a:lnR>
                    <a:lnT w="9525" cap="flat" cmpd="dbl" algn="ctr">
                      <a:solidFill>
                        <a:srgbClr val="450C0C"/>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tx2">
                        <a:lumMod val="40000"/>
                        <a:lumOff val="60000"/>
                      </a:schemeClr>
                    </a:solidFill>
                  </a:tcPr>
                </a:tc>
              </a:tr>
              <a:tr h="421821">
                <a:tc>
                  <a:txBody>
                    <a:bodyPr/>
                    <a:lstStyle/>
                    <a:p>
                      <a:pPr algn="l"/>
                      <a:r>
                        <a:rPr lang="en-IN" sz="2000" b="1" dirty="0">
                          <a:solidFill>
                            <a:srgbClr val="C00000"/>
                          </a:solidFill>
                          <a:effectLst/>
                          <a:latin typeface="arial" panose="020B0604020202020204" pitchFamily="34" charset="0"/>
                        </a:rPr>
                        <a:t>Issuing Authority</a:t>
                      </a:r>
                      <a:endParaRPr lang="en-IN" sz="2800" b="1" dirty="0">
                        <a:solidFill>
                          <a:srgbClr val="C00000"/>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6">
                        <a:lumMod val="40000"/>
                        <a:lumOff val="60000"/>
                      </a:schemeClr>
                    </a:solidFill>
                  </a:tcPr>
                </a:tc>
                <a:tc>
                  <a:txBody>
                    <a:bodyPr/>
                    <a:lstStyle/>
                    <a:p>
                      <a:pPr algn="l"/>
                      <a:r>
                        <a:rPr lang="en-IN" sz="2000" b="1" dirty="0">
                          <a:solidFill>
                            <a:srgbClr val="333399"/>
                          </a:solidFill>
                          <a:effectLst/>
                          <a:latin typeface="arial" panose="020B0604020202020204" pitchFamily="34" charset="0"/>
                        </a:rPr>
                        <a:t>Competent Court of Law</a:t>
                      </a:r>
                      <a:endParaRPr lang="en-IN" sz="2800" b="1" dirty="0">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c>
                  <a:txBody>
                    <a:bodyPr/>
                    <a:lstStyle/>
                    <a:p>
                      <a:pPr algn="l"/>
                      <a:r>
                        <a:rPr lang="en-IN" sz="2000" b="1" dirty="0" smtClean="0">
                          <a:solidFill>
                            <a:schemeClr val="accent5">
                              <a:lumMod val="50000"/>
                            </a:schemeClr>
                          </a:solidFill>
                          <a:effectLst/>
                          <a:latin typeface="arial" panose="020B0604020202020204" pitchFamily="34" charset="0"/>
                        </a:rPr>
                        <a:t>Income </a:t>
                      </a:r>
                      <a:r>
                        <a:rPr lang="en-IN" sz="2000" b="1" dirty="0">
                          <a:solidFill>
                            <a:schemeClr val="accent5">
                              <a:lumMod val="50000"/>
                            </a:schemeClr>
                          </a:solidFill>
                          <a:effectLst/>
                          <a:latin typeface="arial" panose="020B0604020202020204" pitchFamily="34" charset="0"/>
                        </a:rPr>
                        <a:t>Tax Department</a:t>
                      </a:r>
                      <a:endParaRPr lang="en-IN" sz="2800" b="1" dirty="0">
                        <a:solidFill>
                          <a:schemeClr val="accent5">
                            <a:lumMod val="50000"/>
                          </a:schemeClr>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4">
                        <a:lumMod val="40000"/>
                        <a:lumOff val="60000"/>
                      </a:schemeClr>
                    </a:solidFill>
                  </a:tcPr>
                </a:tc>
              </a:tr>
              <a:tr h="696497">
                <a:tc>
                  <a:txBody>
                    <a:bodyPr/>
                    <a:lstStyle/>
                    <a:p>
                      <a:pPr algn="l"/>
                      <a:r>
                        <a:rPr lang="en-IN" sz="2000" b="1" dirty="0">
                          <a:solidFill>
                            <a:srgbClr val="C00000"/>
                          </a:solidFill>
                          <a:effectLst/>
                          <a:latin typeface="arial" panose="020B0604020202020204" pitchFamily="34" charset="0"/>
                        </a:rPr>
                        <a:t>Under which Act</a:t>
                      </a:r>
                      <a:endParaRPr lang="en-IN" sz="2800" b="1" dirty="0">
                        <a:solidFill>
                          <a:srgbClr val="C00000"/>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6">
                        <a:lumMod val="40000"/>
                        <a:lumOff val="60000"/>
                      </a:schemeClr>
                    </a:solidFill>
                  </a:tcPr>
                </a:tc>
                <a:tc>
                  <a:txBody>
                    <a:bodyPr/>
                    <a:lstStyle/>
                    <a:p>
                      <a:pPr algn="l"/>
                      <a:r>
                        <a:rPr lang="en-GB" sz="2000" b="1" dirty="0">
                          <a:solidFill>
                            <a:srgbClr val="333399"/>
                          </a:solidFill>
                          <a:effectLst/>
                          <a:latin typeface="arial" panose="020B0604020202020204" pitchFamily="34" charset="0"/>
                        </a:rPr>
                        <a:t>Order 21, Rule 46 of the Code of Civil Procedure, 1908.</a:t>
                      </a:r>
                      <a:endParaRPr lang="en-GB" sz="2800" b="1" dirty="0">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c>
                  <a:txBody>
                    <a:bodyPr/>
                    <a:lstStyle/>
                    <a:p>
                      <a:pPr algn="l"/>
                      <a:r>
                        <a:rPr lang="en-GB" sz="2000" b="1" dirty="0">
                          <a:solidFill>
                            <a:schemeClr val="accent5">
                              <a:lumMod val="50000"/>
                            </a:schemeClr>
                          </a:solidFill>
                          <a:effectLst/>
                          <a:latin typeface="arial" panose="020B0604020202020204" pitchFamily="34" charset="0"/>
                        </a:rPr>
                        <a:t>Section 226(3) of Income Tax Act, 1961</a:t>
                      </a:r>
                      <a:endParaRPr lang="en-GB" sz="2800" b="1" dirty="0">
                        <a:solidFill>
                          <a:schemeClr val="accent5">
                            <a:lumMod val="50000"/>
                          </a:schemeClr>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4">
                        <a:lumMod val="40000"/>
                        <a:lumOff val="60000"/>
                      </a:schemeClr>
                    </a:solidFill>
                  </a:tcPr>
                </a:tc>
              </a:tr>
              <a:tr h="421821">
                <a:tc>
                  <a:txBody>
                    <a:bodyPr/>
                    <a:lstStyle/>
                    <a:p>
                      <a:pPr algn="l"/>
                      <a:r>
                        <a:rPr lang="en-IN" sz="2000" b="1" dirty="0">
                          <a:solidFill>
                            <a:srgbClr val="C00000"/>
                          </a:solidFill>
                          <a:effectLst/>
                          <a:latin typeface="arial" panose="020B0604020202020204" pitchFamily="34" charset="0"/>
                        </a:rPr>
                        <a:t>Depositor called</a:t>
                      </a:r>
                      <a:endParaRPr lang="en-IN" sz="2800" b="1" dirty="0">
                        <a:solidFill>
                          <a:srgbClr val="C00000"/>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6">
                        <a:lumMod val="40000"/>
                        <a:lumOff val="60000"/>
                      </a:schemeClr>
                    </a:solidFill>
                  </a:tcPr>
                </a:tc>
                <a:tc>
                  <a:txBody>
                    <a:bodyPr/>
                    <a:lstStyle/>
                    <a:p>
                      <a:pPr algn="l"/>
                      <a:r>
                        <a:rPr lang="en-IN" sz="2000" b="1" dirty="0">
                          <a:solidFill>
                            <a:srgbClr val="333399"/>
                          </a:solidFill>
                          <a:effectLst/>
                          <a:latin typeface="arial" panose="020B0604020202020204" pitchFamily="34" charset="0"/>
                        </a:rPr>
                        <a:t>Judgement debtor</a:t>
                      </a:r>
                      <a:endParaRPr lang="en-IN" sz="2800" b="1" dirty="0">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c>
                  <a:txBody>
                    <a:bodyPr/>
                    <a:lstStyle/>
                    <a:p>
                      <a:pPr algn="l"/>
                      <a:r>
                        <a:rPr lang="en-IN" sz="2000" b="1" dirty="0">
                          <a:solidFill>
                            <a:schemeClr val="accent5">
                              <a:lumMod val="50000"/>
                            </a:schemeClr>
                          </a:solidFill>
                          <a:effectLst/>
                          <a:latin typeface="arial" panose="020B0604020202020204" pitchFamily="34" charset="0"/>
                        </a:rPr>
                        <a:t>Assessee</a:t>
                      </a:r>
                      <a:endParaRPr lang="en-IN" sz="2800" b="1" dirty="0">
                        <a:solidFill>
                          <a:schemeClr val="accent5">
                            <a:lumMod val="50000"/>
                          </a:schemeClr>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4">
                        <a:lumMod val="40000"/>
                        <a:lumOff val="60000"/>
                      </a:schemeClr>
                    </a:solidFill>
                  </a:tcPr>
                </a:tc>
              </a:tr>
              <a:tr h="421821">
                <a:tc>
                  <a:txBody>
                    <a:bodyPr/>
                    <a:lstStyle/>
                    <a:p>
                      <a:pPr algn="l"/>
                      <a:r>
                        <a:rPr lang="en-IN" sz="2000" b="1" dirty="0">
                          <a:solidFill>
                            <a:srgbClr val="C00000"/>
                          </a:solidFill>
                          <a:effectLst/>
                          <a:latin typeface="arial" panose="020B0604020202020204" pitchFamily="34" charset="0"/>
                        </a:rPr>
                        <a:t>Bank called</a:t>
                      </a:r>
                      <a:endParaRPr lang="en-IN" sz="2800" b="1" dirty="0">
                        <a:solidFill>
                          <a:srgbClr val="C00000"/>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6">
                        <a:lumMod val="40000"/>
                        <a:lumOff val="60000"/>
                      </a:schemeClr>
                    </a:solidFill>
                  </a:tcPr>
                </a:tc>
                <a:tc>
                  <a:txBody>
                    <a:bodyPr/>
                    <a:lstStyle/>
                    <a:p>
                      <a:pPr algn="l"/>
                      <a:r>
                        <a:rPr lang="en-IN" sz="2000" b="1" dirty="0">
                          <a:solidFill>
                            <a:srgbClr val="333399"/>
                          </a:solidFill>
                          <a:effectLst/>
                          <a:latin typeface="arial" panose="020B0604020202020204" pitchFamily="34" charset="0"/>
                        </a:rPr>
                        <a:t>Judgement debtor’s debtor</a:t>
                      </a:r>
                      <a:endParaRPr lang="en-IN" sz="2800" b="1" dirty="0">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c>
                  <a:txBody>
                    <a:bodyPr/>
                    <a:lstStyle/>
                    <a:p>
                      <a:pPr algn="l"/>
                      <a:r>
                        <a:rPr lang="en-IN" sz="2000" b="1" dirty="0">
                          <a:solidFill>
                            <a:schemeClr val="accent5">
                              <a:lumMod val="50000"/>
                            </a:schemeClr>
                          </a:solidFill>
                          <a:effectLst/>
                          <a:latin typeface="arial" panose="020B0604020202020204" pitchFamily="34" charset="0"/>
                        </a:rPr>
                        <a:t>Assessee debtor</a:t>
                      </a:r>
                      <a:endParaRPr lang="en-IN" sz="2800" b="1" dirty="0">
                        <a:solidFill>
                          <a:schemeClr val="accent5">
                            <a:lumMod val="50000"/>
                          </a:schemeClr>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4">
                        <a:lumMod val="40000"/>
                        <a:lumOff val="60000"/>
                      </a:schemeClr>
                    </a:solidFill>
                  </a:tcPr>
                </a:tc>
              </a:tr>
              <a:tr h="696497">
                <a:tc>
                  <a:txBody>
                    <a:bodyPr/>
                    <a:lstStyle/>
                    <a:p>
                      <a:pPr algn="l"/>
                      <a:r>
                        <a:rPr lang="en-IN" sz="2000" b="1" dirty="0">
                          <a:solidFill>
                            <a:srgbClr val="C00000"/>
                          </a:solidFill>
                          <a:effectLst/>
                          <a:latin typeface="arial" panose="020B0604020202020204" pitchFamily="34" charset="0"/>
                        </a:rPr>
                        <a:t>Issued to recover</a:t>
                      </a:r>
                      <a:endParaRPr lang="en-IN" sz="2800" b="1" dirty="0">
                        <a:solidFill>
                          <a:srgbClr val="C00000"/>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6">
                        <a:lumMod val="40000"/>
                        <a:lumOff val="60000"/>
                      </a:schemeClr>
                    </a:solidFill>
                  </a:tcPr>
                </a:tc>
                <a:tc>
                  <a:txBody>
                    <a:bodyPr/>
                    <a:lstStyle/>
                    <a:p>
                      <a:pPr algn="l"/>
                      <a:r>
                        <a:rPr lang="en-IN" sz="2000" b="1" dirty="0">
                          <a:solidFill>
                            <a:srgbClr val="333399"/>
                          </a:solidFill>
                          <a:effectLst/>
                          <a:latin typeface="arial" panose="020B0604020202020204" pitchFamily="34" charset="0"/>
                        </a:rPr>
                        <a:t>Recover of Private Due</a:t>
                      </a:r>
                      <a:endParaRPr lang="en-IN" sz="2800" b="1" dirty="0">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c>
                  <a:txBody>
                    <a:bodyPr/>
                    <a:lstStyle/>
                    <a:p>
                      <a:pPr algn="l"/>
                      <a:r>
                        <a:rPr lang="en-IN" sz="2000" b="1" dirty="0">
                          <a:solidFill>
                            <a:schemeClr val="accent5">
                              <a:lumMod val="50000"/>
                            </a:schemeClr>
                          </a:solidFill>
                          <a:effectLst/>
                          <a:latin typeface="arial" panose="020B0604020202020204" pitchFamily="34" charset="0"/>
                        </a:rPr>
                        <a:t>Recover of Statutory due</a:t>
                      </a:r>
                      <a:endParaRPr lang="en-IN" sz="2800" b="1" dirty="0">
                        <a:solidFill>
                          <a:schemeClr val="accent5">
                            <a:lumMod val="50000"/>
                          </a:schemeClr>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4">
                        <a:lumMod val="40000"/>
                        <a:lumOff val="60000"/>
                      </a:schemeClr>
                    </a:solidFill>
                  </a:tcPr>
                </a:tc>
              </a:tr>
              <a:tr h="696497">
                <a:tc>
                  <a:txBody>
                    <a:bodyPr/>
                    <a:lstStyle/>
                    <a:p>
                      <a:pPr algn="l"/>
                      <a:r>
                        <a:rPr lang="en-IN" sz="2000" b="1" dirty="0">
                          <a:solidFill>
                            <a:srgbClr val="C00000"/>
                          </a:solidFill>
                          <a:effectLst/>
                          <a:latin typeface="arial" panose="020B0604020202020204" pitchFamily="34" charset="0"/>
                        </a:rPr>
                        <a:t>Amount</a:t>
                      </a:r>
                      <a:endParaRPr lang="en-IN" sz="2800" b="1" dirty="0">
                        <a:solidFill>
                          <a:srgbClr val="C00000"/>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6">
                        <a:lumMod val="40000"/>
                        <a:lumOff val="60000"/>
                      </a:schemeClr>
                    </a:solidFill>
                  </a:tcPr>
                </a:tc>
                <a:tc>
                  <a:txBody>
                    <a:bodyPr/>
                    <a:lstStyle/>
                    <a:p>
                      <a:pPr algn="l"/>
                      <a:r>
                        <a:rPr lang="en-IN" sz="2000" b="1" dirty="0">
                          <a:solidFill>
                            <a:srgbClr val="333399"/>
                          </a:solidFill>
                          <a:effectLst/>
                          <a:latin typeface="arial" panose="020B0604020202020204" pitchFamily="34" charset="0"/>
                        </a:rPr>
                        <a:t>May be mentioned specifically.</a:t>
                      </a:r>
                      <a:endParaRPr lang="en-IN" sz="2800" b="1" dirty="0">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c>
                  <a:txBody>
                    <a:bodyPr/>
                    <a:lstStyle/>
                    <a:p>
                      <a:pPr algn="l"/>
                      <a:r>
                        <a:rPr lang="en-GB" sz="2000" b="1" dirty="0">
                          <a:solidFill>
                            <a:schemeClr val="accent5">
                              <a:lumMod val="50000"/>
                            </a:schemeClr>
                          </a:solidFill>
                          <a:effectLst/>
                          <a:latin typeface="arial" panose="020B0604020202020204" pitchFamily="34" charset="0"/>
                        </a:rPr>
                        <a:t>Mentioned clearly in the Order.</a:t>
                      </a:r>
                      <a:endParaRPr lang="en-GB" sz="2800" b="1" dirty="0">
                        <a:solidFill>
                          <a:schemeClr val="accent5">
                            <a:lumMod val="50000"/>
                          </a:schemeClr>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4">
                        <a:lumMod val="40000"/>
                        <a:lumOff val="60000"/>
                      </a:schemeClr>
                    </a:solidFill>
                  </a:tcPr>
                </a:tc>
              </a:tr>
              <a:tr h="1245846">
                <a:tc>
                  <a:txBody>
                    <a:bodyPr/>
                    <a:lstStyle/>
                    <a:p>
                      <a:pPr algn="l"/>
                      <a:r>
                        <a:rPr lang="en-IN" sz="2000" b="1" dirty="0">
                          <a:solidFill>
                            <a:srgbClr val="C00000"/>
                          </a:solidFill>
                          <a:effectLst/>
                          <a:latin typeface="arial" panose="020B0604020202020204" pitchFamily="34" charset="0"/>
                        </a:rPr>
                        <a:t>Applicable to (Amount)</a:t>
                      </a:r>
                      <a:endParaRPr lang="en-IN" sz="2800" b="1" dirty="0">
                        <a:solidFill>
                          <a:srgbClr val="C00000"/>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12700" cap="flat" cmpd="dbl" algn="ctr">
                      <a:solidFill>
                        <a:srgbClr val="3D0404"/>
                      </a:solidFill>
                      <a:prstDash val="solid"/>
                      <a:round/>
                      <a:headEnd type="none" w="med" len="med"/>
                      <a:tailEnd type="none" w="med" len="med"/>
                    </a:lnB>
                    <a:solidFill>
                      <a:schemeClr val="accent6">
                        <a:lumMod val="40000"/>
                        <a:lumOff val="60000"/>
                      </a:schemeClr>
                    </a:solidFill>
                  </a:tcPr>
                </a:tc>
                <a:tc>
                  <a:txBody>
                    <a:bodyPr/>
                    <a:lstStyle/>
                    <a:p>
                      <a:pPr algn="l"/>
                      <a:r>
                        <a:rPr lang="en-GB" sz="2000" b="1">
                          <a:solidFill>
                            <a:srgbClr val="333399"/>
                          </a:solidFill>
                          <a:effectLst/>
                          <a:latin typeface="arial" panose="020B0604020202020204" pitchFamily="34" charset="0"/>
                        </a:rPr>
                        <a:t>On clear balance available with the garnishes at time of receipt of order.</a:t>
                      </a:r>
                      <a:endParaRPr lang="en-GB" sz="2800" b="1">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12700" cap="flat" cmpd="dbl" algn="ctr">
                      <a:solidFill>
                        <a:srgbClr val="3D0404"/>
                      </a:solidFill>
                      <a:prstDash val="solid"/>
                      <a:round/>
                      <a:headEnd type="none" w="med" len="med"/>
                      <a:tailEnd type="none" w="med" len="med"/>
                    </a:lnB>
                    <a:solidFill>
                      <a:srgbClr val="7CC9E6"/>
                    </a:solidFill>
                  </a:tcPr>
                </a:tc>
                <a:tc>
                  <a:txBody>
                    <a:bodyPr/>
                    <a:lstStyle/>
                    <a:p>
                      <a:pPr algn="l"/>
                      <a:r>
                        <a:rPr lang="en-GB" sz="2000" b="1" dirty="0">
                          <a:solidFill>
                            <a:schemeClr val="accent5">
                              <a:lumMod val="50000"/>
                            </a:schemeClr>
                          </a:solidFill>
                          <a:effectLst/>
                          <a:latin typeface="arial" panose="020B0604020202020204" pitchFamily="34" charset="0"/>
                        </a:rPr>
                        <a:t>Amount in the account at the time of receiving order and </a:t>
                      </a:r>
                      <a:r>
                        <a:rPr lang="en-GB" sz="2000" b="1" dirty="0">
                          <a:solidFill>
                            <a:srgbClr val="C00000"/>
                          </a:solidFill>
                          <a:effectLst/>
                          <a:latin typeface="arial" panose="020B0604020202020204" pitchFamily="34" charset="0"/>
                        </a:rPr>
                        <a:t>future credit </a:t>
                      </a:r>
                      <a:r>
                        <a:rPr lang="en-GB" sz="2000" b="1" dirty="0">
                          <a:solidFill>
                            <a:schemeClr val="accent5">
                              <a:lumMod val="50000"/>
                            </a:schemeClr>
                          </a:solidFill>
                          <a:effectLst/>
                          <a:latin typeface="arial" panose="020B0604020202020204" pitchFamily="34" charset="0"/>
                        </a:rPr>
                        <a:t>also attachable.</a:t>
                      </a:r>
                      <a:endParaRPr lang="en-GB" sz="2800" b="1" dirty="0">
                        <a:solidFill>
                          <a:schemeClr val="accent5">
                            <a:lumMod val="50000"/>
                          </a:schemeClr>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12700" cap="flat" cmpd="dbl" algn="ctr">
                      <a:solidFill>
                        <a:srgbClr val="3D0404"/>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45506741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59927760"/>
              </p:ext>
            </p:extLst>
          </p:nvPr>
        </p:nvGraphicFramePr>
        <p:xfrm>
          <a:off x="895544" y="81665"/>
          <a:ext cx="11170764" cy="5817570"/>
        </p:xfrm>
        <a:graphic>
          <a:graphicData uri="http://schemas.openxmlformats.org/drawingml/2006/table">
            <a:tbl>
              <a:tblPr/>
              <a:tblGrid>
                <a:gridCol w="3526607"/>
                <a:gridCol w="3726765"/>
                <a:gridCol w="3917392"/>
              </a:tblGrid>
              <a:tr h="672479">
                <a:tc gridSpan="3">
                  <a:txBody>
                    <a:bodyPr/>
                    <a:lstStyle/>
                    <a:p>
                      <a:pPr algn="ctr"/>
                      <a:r>
                        <a:rPr lang="en-GB" sz="2800" b="1" dirty="0">
                          <a:solidFill>
                            <a:schemeClr val="accent4">
                              <a:lumMod val="50000"/>
                            </a:schemeClr>
                          </a:solidFill>
                          <a:effectLst/>
                          <a:latin typeface="arial" panose="020B0604020202020204" pitchFamily="34" charset="0"/>
                        </a:rPr>
                        <a:t>COMPARISON OF GARNISHEE ORDER &amp; ATTACHMENT ORDER</a:t>
                      </a:r>
                      <a:endParaRPr lang="en-GB" sz="2800" dirty="0">
                        <a:solidFill>
                          <a:schemeClr val="accent4">
                            <a:lumMod val="50000"/>
                          </a:schemeClr>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3">
                        <a:lumMod val="40000"/>
                        <a:lumOff val="60000"/>
                      </a:schemeClr>
                    </a:solidFill>
                  </a:tcPr>
                </a:tc>
                <a:tc hMerge="1">
                  <a:txBody>
                    <a:bodyPr/>
                    <a:lstStyle/>
                    <a:p>
                      <a:endParaRPr lang="en-IN"/>
                    </a:p>
                  </a:txBody>
                  <a:tcP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c hMerge="1">
                  <a:txBody>
                    <a:bodyPr/>
                    <a:lstStyle/>
                    <a:p>
                      <a:endParaRPr lang="en-IN"/>
                    </a:p>
                  </a:txBody>
                  <a:tcP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r>
              <a:tr h="425544">
                <a:tc>
                  <a:txBody>
                    <a:bodyPr/>
                    <a:lstStyle/>
                    <a:p>
                      <a:pPr algn="ctr"/>
                      <a:r>
                        <a:rPr lang="en-IN" sz="2400" b="1" dirty="0">
                          <a:solidFill>
                            <a:schemeClr val="bg2">
                              <a:lumMod val="10000"/>
                            </a:schemeClr>
                          </a:solidFill>
                          <a:effectLst/>
                          <a:latin typeface="arial" panose="020B0604020202020204" pitchFamily="34" charset="0"/>
                        </a:rPr>
                        <a:t>Particulars</a:t>
                      </a:r>
                      <a:endParaRPr lang="en-IN" sz="3200" dirty="0">
                        <a:solidFill>
                          <a:schemeClr val="bg2">
                            <a:lumMod val="10000"/>
                          </a:schemeClr>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tx2">
                        <a:lumMod val="40000"/>
                        <a:lumOff val="60000"/>
                      </a:schemeClr>
                    </a:solidFill>
                  </a:tcPr>
                </a:tc>
                <a:tc>
                  <a:txBody>
                    <a:bodyPr/>
                    <a:lstStyle/>
                    <a:p>
                      <a:pPr algn="ctr"/>
                      <a:r>
                        <a:rPr lang="en-IN" sz="2400" b="1" dirty="0">
                          <a:solidFill>
                            <a:schemeClr val="bg2">
                              <a:lumMod val="10000"/>
                            </a:schemeClr>
                          </a:solidFill>
                          <a:effectLst/>
                          <a:latin typeface="arial" panose="020B0604020202020204" pitchFamily="34" charset="0"/>
                        </a:rPr>
                        <a:t>Garnishee Order</a:t>
                      </a:r>
                      <a:endParaRPr lang="en-IN" sz="3200" dirty="0">
                        <a:solidFill>
                          <a:schemeClr val="bg2">
                            <a:lumMod val="10000"/>
                          </a:schemeClr>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tx2">
                        <a:lumMod val="40000"/>
                        <a:lumOff val="60000"/>
                      </a:schemeClr>
                    </a:solidFill>
                  </a:tcPr>
                </a:tc>
                <a:tc>
                  <a:txBody>
                    <a:bodyPr/>
                    <a:lstStyle/>
                    <a:p>
                      <a:pPr algn="ctr"/>
                      <a:r>
                        <a:rPr lang="en-IN" sz="2400" b="1" dirty="0">
                          <a:solidFill>
                            <a:schemeClr val="bg2">
                              <a:lumMod val="10000"/>
                            </a:schemeClr>
                          </a:solidFill>
                          <a:effectLst/>
                          <a:latin typeface="arial" panose="020B0604020202020204" pitchFamily="34" charset="0"/>
                        </a:rPr>
                        <a:t>Attachment Order</a:t>
                      </a:r>
                      <a:endParaRPr lang="en-IN" sz="3200" dirty="0">
                        <a:solidFill>
                          <a:schemeClr val="bg2">
                            <a:lumMod val="10000"/>
                          </a:schemeClr>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tx2">
                        <a:lumMod val="40000"/>
                        <a:lumOff val="60000"/>
                      </a:schemeClr>
                    </a:solidFill>
                  </a:tcPr>
                </a:tc>
              </a:tr>
              <a:tr h="425544">
                <a:tc>
                  <a:txBody>
                    <a:bodyPr/>
                    <a:lstStyle/>
                    <a:p>
                      <a:pPr algn="l"/>
                      <a:r>
                        <a:rPr lang="en-IN" sz="1800" b="1" dirty="0">
                          <a:solidFill>
                            <a:srgbClr val="C00000"/>
                          </a:solidFill>
                          <a:effectLst/>
                          <a:latin typeface="arial" panose="020B0604020202020204" pitchFamily="34" charset="0"/>
                        </a:rPr>
                        <a:t>Applicable to (account)</a:t>
                      </a:r>
                      <a:endParaRPr lang="en-IN" sz="1800" b="1" dirty="0">
                        <a:solidFill>
                          <a:srgbClr val="C00000"/>
                        </a:solidFill>
                        <a:effectLst/>
                      </a:endParaRPr>
                    </a:p>
                  </a:txBody>
                  <a:tcPr marL="71923" marR="71923" marT="44952" marB="4495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6">
                        <a:lumMod val="40000"/>
                        <a:lumOff val="60000"/>
                      </a:schemeClr>
                    </a:solidFill>
                  </a:tcPr>
                </a:tc>
                <a:tc>
                  <a:txBody>
                    <a:bodyPr/>
                    <a:lstStyle/>
                    <a:p>
                      <a:pPr algn="l"/>
                      <a:r>
                        <a:rPr lang="en-GB" sz="1800" b="1" dirty="0">
                          <a:solidFill>
                            <a:srgbClr val="333399"/>
                          </a:solidFill>
                          <a:effectLst/>
                          <a:latin typeface="arial" panose="020B0604020202020204" pitchFamily="34" charset="0"/>
                        </a:rPr>
                        <a:t>All demand deposit and Time deposit account.</a:t>
                      </a:r>
                      <a:endParaRPr lang="en-GB" sz="2400" b="1" dirty="0">
                        <a:effectLst/>
                      </a:endParaRPr>
                    </a:p>
                  </a:txBody>
                  <a:tcPr marL="71923" marR="71923" marT="44952" marB="4495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c>
                  <a:txBody>
                    <a:bodyPr/>
                    <a:lstStyle/>
                    <a:p>
                      <a:pPr algn="l"/>
                      <a:r>
                        <a:rPr lang="en-GB" sz="1800" b="1" dirty="0">
                          <a:solidFill>
                            <a:schemeClr val="accent5">
                              <a:lumMod val="50000"/>
                            </a:schemeClr>
                          </a:solidFill>
                          <a:effectLst/>
                          <a:latin typeface="arial" panose="020B0604020202020204" pitchFamily="34" charset="0"/>
                        </a:rPr>
                        <a:t>All demand deposit and Time deposit account.</a:t>
                      </a:r>
                      <a:endParaRPr lang="en-GB" sz="2400" b="1" dirty="0">
                        <a:solidFill>
                          <a:schemeClr val="accent5">
                            <a:lumMod val="50000"/>
                          </a:schemeClr>
                        </a:solidFill>
                        <a:effectLst/>
                      </a:endParaRPr>
                    </a:p>
                  </a:txBody>
                  <a:tcPr marL="71923" marR="71923" marT="44952" marB="4495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4">
                        <a:lumMod val="40000"/>
                        <a:lumOff val="60000"/>
                      </a:schemeClr>
                    </a:solidFill>
                  </a:tcPr>
                </a:tc>
              </a:tr>
              <a:tr h="425544">
                <a:tc>
                  <a:txBody>
                    <a:bodyPr/>
                    <a:lstStyle/>
                    <a:p>
                      <a:pPr algn="l"/>
                      <a:r>
                        <a:rPr lang="en-IN" sz="1800" b="1" dirty="0">
                          <a:solidFill>
                            <a:srgbClr val="C00000"/>
                          </a:solidFill>
                          <a:effectLst/>
                          <a:latin typeface="arial" panose="020B0604020202020204" pitchFamily="34" charset="0"/>
                        </a:rPr>
                        <a:t>Right of set off</a:t>
                      </a:r>
                      <a:endParaRPr lang="en-IN" sz="1800" b="1" dirty="0">
                        <a:solidFill>
                          <a:srgbClr val="C00000"/>
                        </a:solidFill>
                        <a:effectLst/>
                      </a:endParaRPr>
                    </a:p>
                  </a:txBody>
                  <a:tcPr marL="71923" marR="71923" marT="44952" marB="4495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6">
                        <a:lumMod val="40000"/>
                        <a:lumOff val="60000"/>
                      </a:schemeClr>
                    </a:solidFill>
                  </a:tcPr>
                </a:tc>
                <a:tc>
                  <a:txBody>
                    <a:bodyPr/>
                    <a:lstStyle/>
                    <a:p>
                      <a:pPr algn="l"/>
                      <a:r>
                        <a:rPr lang="en-GB" sz="1800" b="1" dirty="0">
                          <a:solidFill>
                            <a:srgbClr val="333399"/>
                          </a:solidFill>
                          <a:effectLst/>
                          <a:latin typeface="arial" panose="020B0604020202020204" pitchFamily="34" charset="0"/>
                        </a:rPr>
                        <a:t>Available for lawful and due debts</a:t>
                      </a:r>
                      <a:endParaRPr lang="en-GB" sz="2400" b="1" dirty="0">
                        <a:effectLst/>
                      </a:endParaRPr>
                    </a:p>
                  </a:txBody>
                  <a:tcPr marL="71923" marR="71923" marT="44952" marB="4495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c>
                  <a:txBody>
                    <a:bodyPr/>
                    <a:lstStyle/>
                    <a:p>
                      <a:pPr algn="l"/>
                      <a:r>
                        <a:rPr lang="en-GB" sz="1800" b="1" dirty="0">
                          <a:solidFill>
                            <a:schemeClr val="accent5">
                              <a:lumMod val="50000"/>
                            </a:schemeClr>
                          </a:solidFill>
                          <a:effectLst/>
                          <a:latin typeface="arial" panose="020B0604020202020204" pitchFamily="34" charset="0"/>
                        </a:rPr>
                        <a:t>Available for lawful and due debts</a:t>
                      </a:r>
                      <a:endParaRPr lang="en-GB" sz="2400" b="1" dirty="0">
                        <a:solidFill>
                          <a:schemeClr val="accent5">
                            <a:lumMod val="50000"/>
                          </a:schemeClr>
                        </a:solidFill>
                        <a:effectLst/>
                      </a:endParaRPr>
                    </a:p>
                  </a:txBody>
                  <a:tcPr marL="71923" marR="71923" marT="44952" marB="44952">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4">
                        <a:lumMod val="40000"/>
                        <a:lumOff val="60000"/>
                      </a:schemeClr>
                    </a:solidFill>
                  </a:tcPr>
                </a:tc>
              </a:tr>
              <a:tr h="593364">
                <a:tc>
                  <a:txBody>
                    <a:bodyPr/>
                    <a:lstStyle/>
                    <a:p>
                      <a:pPr algn="l"/>
                      <a:r>
                        <a:rPr lang="en-GB" sz="1800" b="1" dirty="0">
                          <a:solidFill>
                            <a:srgbClr val="C00000"/>
                          </a:solidFill>
                          <a:effectLst/>
                          <a:latin typeface="arial" panose="020B0604020202020204" pitchFamily="34" charset="0"/>
                        </a:rPr>
                        <a:t>Joint accounts, order single name</a:t>
                      </a:r>
                      <a:endParaRPr lang="en-GB" sz="1800" b="1" dirty="0">
                        <a:solidFill>
                          <a:srgbClr val="C00000"/>
                        </a:solidFill>
                        <a:effectLst/>
                      </a:endParaRPr>
                    </a:p>
                  </a:txBody>
                  <a:tcPr marL="71923" marR="71923" marT="44952" marB="4495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6">
                        <a:lumMod val="40000"/>
                        <a:lumOff val="60000"/>
                      </a:schemeClr>
                    </a:solidFill>
                  </a:tcPr>
                </a:tc>
                <a:tc>
                  <a:txBody>
                    <a:bodyPr/>
                    <a:lstStyle/>
                    <a:p>
                      <a:pPr algn="l"/>
                      <a:r>
                        <a:rPr lang="en-IN" sz="1800" b="1" dirty="0">
                          <a:solidFill>
                            <a:srgbClr val="333399"/>
                          </a:solidFill>
                          <a:effectLst/>
                          <a:latin typeface="arial" panose="020B0604020202020204" pitchFamily="34" charset="0"/>
                        </a:rPr>
                        <a:t>Not Applicable</a:t>
                      </a:r>
                      <a:endParaRPr lang="en-IN" sz="2400" b="1" dirty="0">
                        <a:effectLst/>
                      </a:endParaRPr>
                    </a:p>
                  </a:txBody>
                  <a:tcPr marL="71923" marR="71923" marT="44952" marB="4495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c>
                  <a:txBody>
                    <a:bodyPr/>
                    <a:lstStyle/>
                    <a:p>
                      <a:pPr algn="l"/>
                      <a:r>
                        <a:rPr lang="en-IN" sz="1800" b="1" dirty="0">
                          <a:solidFill>
                            <a:schemeClr val="accent5">
                              <a:lumMod val="50000"/>
                            </a:schemeClr>
                          </a:solidFill>
                          <a:effectLst/>
                          <a:latin typeface="arial" panose="020B0604020202020204" pitchFamily="34" charset="0"/>
                        </a:rPr>
                        <a:t>Applicable pro-rata basis.</a:t>
                      </a:r>
                      <a:endParaRPr lang="en-IN" sz="2400" b="1" dirty="0">
                        <a:solidFill>
                          <a:schemeClr val="accent5">
                            <a:lumMod val="50000"/>
                          </a:schemeClr>
                        </a:solidFill>
                        <a:effectLst/>
                      </a:endParaRPr>
                    </a:p>
                  </a:txBody>
                  <a:tcPr marL="71923" marR="71923" marT="44952" marB="4495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4">
                        <a:lumMod val="40000"/>
                        <a:lumOff val="60000"/>
                      </a:schemeClr>
                    </a:solidFill>
                  </a:tcPr>
                </a:tc>
              </a:tr>
              <a:tr h="929005">
                <a:tc>
                  <a:txBody>
                    <a:bodyPr/>
                    <a:lstStyle/>
                    <a:p>
                      <a:pPr algn="l"/>
                      <a:r>
                        <a:rPr lang="en-GB" sz="1800" b="1" dirty="0">
                          <a:solidFill>
                            <a:srgbClr val="C00000"/>
                          </a:solidFill>
                          <a:effectLst/>
                          <a:latin typeface="arial" panose="020B0604020202020204" pitchFamily="34" charset="0"/>
                        </a:rPr>
                        <a:t>Order in Partnership’s name and account in partner’s name</a:t>
                      </a:r>
                      <a:endParaRPr lang="en-GB" sz="1800" b="1" dirty="0">
                        <a:solidFill>
                          <a:srgbClr val="C00000"/>
                        </a:solidFill>
                        <a:effectLst/>
                      </a:endParaRPr>
                    </a:p>
                  </a:txBody>
                  <a:tcPr marL="71923" marR="71923" marT="44952" marB="4495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6">
                        <a:lumMod val="40000"/>
                        <a:lumOff val="60000"/>
                      </a:schemeClr>
                    </a:solidFill>
                  </a:tcPr>
                </a:tc>
                <a:tc>
                  <a:txBody>
                    <a:bodyPr/>
                    <a:lstStyle/>
                    <a:p>
                      <a:pPr algn="l"/>
                      <a:r>
                        <a:rPr lang="en-IN" sz="1800" b="1" dirty="0">
                          <a:solidFill>
                            <a:srgbClr val="333399"/>
                          </a:solidFill>
                          <a:effectLst/>
                          <a:latin typeface="arial" panose="020B0604020202020204" pitchFamily="34" charset="0"/>
                        </a:rPr>
                        <a:t>Applicable</a:t>
                      </a:r>
                      <a:endParaRPr lang="en-IN" sz="2400" b="1" dirty="0">
                        <a:effectLst/>
                      </a:endParaRPr>
                    </a:p>
                  </a:txBody>
                  <a:tcPr marL="71923" marR="71923" marT="44952" marB="4495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c>
                  <a:txBody>
                    <a:bodyPr/>
                    <a:lstStyle/>
                    <a:p>
                      <a:pPr algn="l"/>
                      <a:r>
                        <a:rPr lang="en-IN" sz="1800" b="1" dirty="0">
                          <a:solidFill>
                            <a:schemeClr val="accent5">
                              <a:lumMod val="50000"/>
                            </a:schemeClr>
                          </a:solidFill>
                          <a:effectLst/>
                          <a:latin typeface="arial" panose="020B0604020202020204" pitchFamily="34" charset="0"/>
                        </a:rPr>
                        <a:t>Applicable</a:t>
                      </a:r>
                      <a:endParaRPr lang="en-IN" sz="2400" b="1" dirty="0">
                        <a:solidFill>
                          <a:schemeClr val="accent5">
                            <a:lumMod val="50000"/>
                          </a:schemeClr>
                        </a:solidFill>
                        <a:effectLst/>
                      </a:endParaRPr>
                    </a:p>
                  </a:txBody>
                  <a:tcPr marL="71923" marR="71923" marT="44952" marB="4495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4">
                        <a:lumMod val="40000"/>
                        <a:lumOff val="60000"/>
                      </a:schemeClr>
                    </a:solidFill>
                  </a:tcPr>
                </a:tc>
              </a:tr>
              <a:tr h="593364">
                <a:tc>
                  <a:txBody>
                    <a:bodyPr/>
                    <a:lstStyle/>
                    <a:p>
                      <a:pPr algn="l"/>
                      <a:r>
                        <a:rPr lang="en-GB" sz="1800" b="1" dirty="0">
                          <a:solidFill>
                            <a:srgbClr val="C00000"/>
                          </a:solidFill>
                          <a:effectLst/>
                          <a:latin typeface="arial" panose="020B0604020202020204" pitchFamily="34" charset="0"/>
                        </a:rPr>
                        <a:t>Joint account, order same joint names</a:t>
                      </a:r>
                      <a:endParaRPr lang="en-GB" sz="1800" b="1" dirty="0">
                        <a:solidFill>
                          <a:srgbClr val="C00000"/>
                        </a:solidFill>
                        <a:effectLst/>
                      </a:endParaRPr>
                    </a:p>
                  </a:txBody>
                  <a:tcPr marL="71923" marR="71923" marT="44952" marB="4495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6">
                        <a:lumMod val="40000"/>
                        <a:lumOff val="60000"/>
                      </a:schemeClr>
                    </a:solidFill>
                  </a:tcPr>
                </a:tc>
                <a:tc>
                  <a:txBody>
                    <a:bodyPr/>
                    <a:lstStyle/>
                    <a:p>
                      <a:pPr algn="l"/>
                      <a:r>
                        <a:rPr lang="en-IN" sz="1800" b="1" dirty="0">
                          <a:solidFill>
                            <a:srgbClr val="333399"/>
                          </a:solidFill>
                          <a:effectLst/>
                          <a:latin typeface="arial" panose="020B0604020202020204" pitchFamily="34" charset="0"/>
                        </a:rPr>
                        <a:t>Applicable</a:t>
                      </a:r>
                      <a:endParaRPr lang="en-IN" sz="2400" b="1" dirty="0">
                        <a:effectLst/>
                      </a:endParaRPr>
                    </a:p>
                  </a:txBody>
                  <a:tcPr marL="71923" marR="71923" marT="44952" marB="4495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c>
                  <a:txBody>
                    <a:bodyPr/>
                    <a:lstStyle/>
                    <a:p>
                      <a:pPr algn="l"/>
                      <a:r>
                        <a:rPr lang="en-IN" sz="1800" b="1" dirty="0">
                          <a:solidFill>
                            <a:schemeClr val="accent5">
                              <a:lumMod val="50000"/>
                            </a:schemeClr>
                          </a:solidFill>
                          <a:effectLst/>
                          <a:latin typeface="arial" panose="020B0604020202020204" pitchFamily="34" charset="0"/>
                        </a:rPr>
                        <a:t>Applicable</a:t>
                      </a:r>
                      <a:endParaRPr lang="en-IN" sz="2400" b="1" dirty="0">
                        <a:solidFill>
                          <a:schemeClr val="accent5">
                            <a:lumMod val="50000"/>
                          </a:schemeClr>
                        </a:solidFill>
                        <a:effectLst/>
                      </a:endParaRPr>
                    </a:p>
                  </a:txBody>
                  <a:tcPr marL="71923" marR="71923" marT="44952" marB="4495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4">
                        <a:lumMod val="40000"/>
                        <a:lumOff val="60000"/>
                      </a:schemeClr>
                    </a:solidFill>
                  </a:tcPr>
                </a:tc>
              </a:tr>
              <a:tr h="1096825">
                <a:tc>
                  <a:txBody>
                    <a:bodyPr/>
                    <a:lstStyle/>
                    <a:p>
                      <a:pPr algn="l"/>
                      <a:r>
                        <a:rPr lang="en-GB" sz="1800" b="1" dirty="0">
                          <a:solidFill>
                            <a:srgbClr val="C00000"/>
                          </a:solidFill>
                          <a:effectLst/>
                          <a:latin typeface="arial" panose="020B0604020202020204" pitchFamily="34" charset="0"/>
                        </a:rPr>
                        <a:t>Order in name of partner, trustee, executor, liquidator, director of a company, </a:t>
                      </a:r>
                      <a:r>
                        <a:rPr lang="en-GB" sz="1800" b="1" dirty="0" err="1">
                          <a:solidFill>
                            <a:srgbClr val="C00000"/>
                          </a:solidFill>
                          <a:effectLst/>
                          <a:latin typeface="arial" panose="020B0604020202020204" pitchFamily="34" charset="0"/>
                        </a:rPr>
                        <a:t>etc</a:t>
                      </a:r>
                      <a:endParaRPr lang="en-GB" sz="1800" b="1" dirty="0">
                        <a:solidFill>
                          <a:srgbClr val="C00000"/>
                        </a:solidFill>
                        <a:effectLst/>
                      </a:endParaRPr>
                    </a:p>
                  </a:txBody>
                  <a:tcPr marL="71923" marR="71923" marT="44952" marB="4495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12700" cap="flat" cmpd="dbl" algn="ctr">
                      <a:solidFill>
                        <a:srgbClr val="3D0404"/>
                      </a:solidFill>
                      <a:prstDash val="solid"/>
                      <a:round/>
                      <a:headEnd type="none" w="med" len="med"/>
                      <a:tailEnd type="none" w="med" len="med"/>
                    </a:lnB>
                    <a:solidFill>
                      <a:schemeClr val="accent6">
                        <a:lumMod val="40000"/>
                        <a:lumOff val="60000"/>
                      </a:schemeClr>
                    </a:solidFill>
                  </a:tcPr>
                </a:tc>
                <a:tc>
                  <a:txBody>
                    <a:bodyPr/>
                    <a:lstStyle/>
                    <a:p>
                      <a:pPr algn="l"/>
                      <a:r>
                        <a:rPr lang="en-GB" sz="1800" b="1">
                          <a:solidFill>
                            <a:srgbClr val="333399"/>
                          </a:solidFill>
                          <a:effectLst/>
                          <a:latin typeface="arial" panose="020B0604020202020204" pitchFamily="34" charset="0"/>
                        </a:rPr>
                        <a:t>Not applicable for accounts in name of firm, trust, company i.e. accounts in fiduciary capacity etc.</a:t>
                      </a:r>
                      <a:endParaRPr lang="en-GB" sz="2400" b="1">
                        <a:effectLst/>
                      </a:endParaRPr>
                    </a:p>
                  </a:txBody>
                  <a:tcPr marL="71923" marR="71923" marT="44952" marB="4495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12700" cap="flat" cmpd="dbl" algn="ctr">
                      <a:solidFill>
                        <a:srgbClr val="3D0404"/>
                      </a:solidFill>
                      <a:prstDash val="solid"/>
                      <a:round/>
                      <a:headEnd type="none" w="med" len="med"/>
                      <a:tailEnd type="none" w="med" len="med"/>
                    </a:lnB>
                    <a:solidFill>
                      <a:srgbClr val="7CC9E6"/>
                    </a:solidFill>
                  </a:tcPr>
                </a:tc>
                <a:tc>
                  <a:txBody>
                    <a:bodyPr/>
                    <a:lstStyle/>
                    <a:p>
                      <a:pPr algn="l"/>
                      <a:r>
                        <a:rPr lang="en-GB" sz="1800" b="1" dirty="0">
                          <a:solidFill>
                            <a:schemeClr val="accent5">
                              <a:lumMod val="50000"/>
                            </a:schemeClr>
                          </a:solidFill>
                          <a:effectLst/>
                          <a:latin typeface="arial" panose="020B0604020202020204" pitchFamily="34" charset="0"/>
                        </a:rPr>
                        <a:t>Not applicable for accounts in name of firm, trust, company i.e. accounts in fiduciary capacity etc.</a:t>
                      </a:r>
                      <a:endParaRPr lang="en-GB" sz="2400" b="1" dirty="0">
                        <a:solidFill>
                          <a:schemeClr val="accent5">
                            <a:lumMod val="50000"/>
                          </a:schemeClr>
                        </a:solidFill>
                        <a:effectLst/>
                      </a:endParaRPr>
                    </a:p>
                  </a:txBody>
                  <a:tcPr marL="71923" marR="71923" marT="44952" marB="44952">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12700" cap="flat" cmpd="dbl" algn="ctr">
                      <a:solidFill>
                        <a:srgbClr val="3D0404"/>
                      </a:solidFill>
                      <a:prstDash val="solid"/>
                      <a:round/>
                      <a:headEnd type="none" w="med" len="med"/>
                      <a:tailEnd type="none" w="med" len="med"/>
                    </a:lnB>
                    <a:solidFill>
                      <a:schemeClr val="accent4">
                        <a:lumMod val="40000"/>
                        <a:lumOff val="60000"/>
                      </a:schemeClr>
                    </a:solidFill>
                  </a:tcPr>
                </a:tc>
              </a:tr>
            </a:tbl>
          </a:graphicData>
        </a:graphic>
      </p:graphicFrame>
      <p:sp>
        <p:nvSpPr>
          <p:cNvPr id="7"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043536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87990542"/>
              </p:ext>
            </p:extLst>
          </p:nvPr>
        </p:nvGraphicFramePr>
        <p:xfrm>
          <a:off x="763571" y="73133"/>
          <a:ext cx="11331019" cy="5966734"/>
        </p:xfrm>
        <a:graphic>
          <a:graphicData uri="http://schemas.openxmlformats.org/drawingml/2006/table">
            <a:tbl>
              <a:tblPr/>
              <a:tblGrid>
                <a:gridCol w="3516198"/>
                <a:gridCol w="4110087"/>
                <a:gridCol w="3704734"/>
              </a:tblGrid>
              <a:tr h="676268">
                <a:tc gridSpan="3">
                  <a:txBody>
                    <a:bodyPr/>
                    <a:lstStyle/>
                    <a:p>
                      <a:pPr algn="ctr"/>
                      <a:r>
                        <a:rPr lang="en-GB" sz="2800" b="1" dirty="0">
                          <a:solidFill>
                            <a:schemeClr val="accent5">
                              <a:lumMod val="50000"/>
                            </a:schemeClr>
                          </a:solidFill>
                          <a:effectLst/>
                          <a:latin typeface="arial" panose="020B0604020202020204" pitchFamily="34" charset="0"/>
                        </a:rPr>
                        <a:t>COMPARISON OF GARNISHEE ORDER &amp; ATTACHMENT ORDER</a:t>
                      </a:r>
                      <a:endParaRPr lang="en-GB" sz="2800" dirty="0">
                        <a:solidFill>
                          <a:schemeClr val="accent5">
                            <a:lumMod val="50000"/>
                          </a:schemeClr>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6">
                        <a:lumMod val="40000"/>
                        <a:lumOff val="60000"/>
                      </a:schemeClr>
                    </a:solidFill>
                  </a:tcPr>
                </a:tc>
                <a:tc hMerge="1">
                  <a:txBody>
                    <a:bodyPr/>
                    <a:lstStyle/>
                    <a:p>
                      <a:endParaRPr lang="en-IN"/>
                    </a:p>
                  </a:txBody>
                  <a:tcP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c hMerge="1">
                  <a:txBody>
                    <a:bodyPr/>
                    <a:lstStyle/>
                    <a:p>
                      <a:endParaRPr lang="en-IN"/>
                    </a:p>
                  </a:txBody>
                  <a:tcP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r>
              <a:tr h="676268">
                <a:tc>
                  <a:txBody>
                    <a:bodyPr/>
                    <a:lstStyle/>
                    <a:p>
                      <a:pPr algn="ctr"/>
                      <a:r>
                        <a:rPr lang="en-IN" sz="2400" b="1" dirty="0">
                          <a:solidFill>
                            <a:schemeClr val="bg2">
                              <a:lumMod val="10000"/>
                            </a:schemeClr>
                          </a:solidFill>
                          <a:effectLst/>
                          <a:latin typeface="arial" panose="020B0604020202020204" pitchFamily="34" charset="0"/>
                        </a:rPr>
                        <a:t>Particulars</a:t>
                      </a:r>
                      <a:endParaRPr lang="en-IN" sz="3200" dirty="0">
                        <a:solidFill>
                          <a:schemeClr val="bg2">
                            <a:lumMod val="10000"/>
                          </a:schemeClr>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tx2">
                        <a:lumMod val="40000"/>
                        <a:lumOff val="60000"/>
                      </a:schemeClr>
                    </a:solidFill>
                  </a:tcPr>
                </a:tc>
                <a:tc>
                  <a:txBody>
                    <a:bodyPr/>
                    <a:lstStyle/>
                    <a:p>
                      <a:pPr algn="ctr"/>
                      <a:r>
                        <a:rPr lang="en-IN" sz="2400" b="1" dirty="0">
                          <a:solidFill>
                            <a:schemeClr val="bg2">
                              <a:lumMod val="10000"/>
                            </a:schemeClr>
                          </a:solidFill>
                          <a:effectLst/>
                          <a:latin typeface="arial" panose="020B0604020202020204" pitchFamily="34" charset="0"/>
                        </a:rPr>
                        <a:t>Garnishee Order</a:t>
                      </a:r>
                      <a:endParaRPr lang="en-IN" sz="3200" dirty="0">
                        <a:solidFill>
                          <a:schemeClr val="bg2">
                            <a:lumMod val="10000"/>
                          </a:schemeClr>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tx2">
                        <a:lumMod val="40000"/>
                        <a:lumOff val="60000"/>
                      </a:schemeClr>
                    </a:solidFill>
                  </a:tcPr>
                </a:tc>
                <a:tc>
                  <a:txBody>
                    <a:bodyPr/>
                    <a:lstStyle/>
                    <a:p>
                      <a:pPr algn="ctr"/>
                      <a:r>
                        <a:rPr lang="en-IN" sz="2400" b="1" dirty="0">
                          <a:solidFill>
                            <a:schemeClr val="bg2">
                              <a:lumMod val="10000"/>
                            </a:schemeClr>
                          </a:solidFill>
                          <a:effectLst/>
                          <a:latin typeface="arial" panose="020B0604020202020204" pitchFamily="34" charset="0"/>
                        </a:rPr>
                        <a:t>Attachment Order</a:t>
                      </a:r>
                      <a:endParaRPr lang="en-IN" sz="3200" dirty="0">
                        <a:solidFill>
                          <a:schemeClr val="bg2">
                            <a:lumMod val="10000"/>
                          </a:schemeClr>
                        </a:solidFill>
                        <a:effectLst/>
                      </a:endParaRPr>
                    </a:p>
                  </a:txBody>
                  <a:tcPr marL="87172" marR="87172" marT="54483" marB="54483"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tx2">
                        <a:lumMod val="40000"/>
                        <a:lumOff val="60000"/>
                      </a:schemeClr>
                    </a:solidFill>
                  </a:tcPr>
                </a:tc>
              </a:tr>
              <a:tr h="676268">
                <a:tc>
                  <a:txBody>
                    <a:bodyPr/>
                    <a:lstStyle/>
                    <a:p>
                      <a:pPr algn="l"/>
                      <a:r>
                        <a:rPr lang="en-GB" sz="2000" b="1" dirty="0">
                          <a:solidFill>
                            <a:srgbClr val="C00000"/>
                          </a:solidFill>
                          <a:effectLst/>
                          <a:latin typeface="arial" panose="020B0604020202020204" pitchFamily="34" charset="0"/>
                        </a:rPr>
                        <a:t>Order in name of partnership/ company.</a:t>
                      </a:r>
                      <a:endParaRPr lang="en-GB" sz="2800" b="1" dirty="0">
                        <a:solidFill>
                          <a:srgbClr val="C00000"/>
                        </a:solidFill>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3">
                        <a:lumMod val="40000"/>
                        <a:lumOff val="60000"/>
                      </a:schemeClr>
                    </a:solidFill>
                  </a:tcPr>
                </a:tc>
                <a:tc>
                  <a:txBody>
                    <a:bodyPr/>
                    <a:lstStyle/>
                    <a:p>
                      <a:pPr algn="l"/>
                      <a:r>
                        <a:rPr lang="en-GB" sz="1800" b="1" dirty="0">
                          <a:solidFill>
                            <a:srgbClr val="333399"/>
                          </a:solidFill>
                          <a:effectLst/>
                          <a:latin typeface="arial" panose="020B0604020202020204" pitchFamily="34" charset="0"/>
                        </a:rPr>
                        <a:t>Individual Account of partner/ director is attachable.</a:t>
                      </a:r>
                      <a:endParaRPr lang="en-GB" sz="2400" b="1" dirty="0">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c>
                  <a:txBody>
                    <a:bodyPr/>
                    <a:lstStyle/>
                    <a:p>
                      <a:pPr algn="l"/>
                      <a:r>
                        <a:rPr lang="en-GB" sz="1800" b="1" dirty="0">
                          <a:solidFill>
                            <a:schemeClr val="accent5">
                              <a:lumMod val="50000"/>
                            </a:schemeClr>
                          </a:solidFill>
                          <a:effectLst/>
                          <a:latin typeface="arial" panose="020B0604020202020204" pitchFamily="34" charset="0"/>
                        </a:rPr>
                        <a:t>Individual Account of partner/ director is attachable.</a:t>
                      </a:r>
                      <a:endParaRPr lang="en-GB" sz="2400" b="1" dirty="0">
                        <a:solidFill>
                          <a:schemeClr val="accent5">
                            <a:lumMod val="50000"/>
                          </a:schemeClr>
                        </a:solidFill>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4">
                        <a:lumMod val="40000"/>
                        <a:lumOff val="60000"/>
                      </a:schemeClr>
                    </a:solidFill>
                  </a:tcPr>
                </a:tc>
              </a:tr>
              <a:tr h="293732">
                <a:tc>
                  <a:txBody>
                    <a:bodyPr/>
                    <a:lstStyle/>
                    <a:p>
                      <a:pPr algn="l"/>
                      <a:r>
                        <a:rPr lang="en-IN" sz="2000" b="1" dirty="0">
                          <a:solidFill>
                            <a:srgbClr val="C00000"/>
                          </a:solidFill>
                          <a:effectLst/>
                          <a:latin typeface="arial" panose="020B0604020202020204" pitchFamily="34" charset="0"/>
                        </a:rPr>
                        <a:t>Deceased</a:t>
                      </a:r>
                      <a:endParaRPr lang="en-IN" sz="2800" b="1" dirty="0">
                        <a:solidFill>
                          <a:srgbClr val="C00000"/>
                        </a:solidFill>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3">
                        <a:lumMod val="40000"/>
                        <a:lumOff val="60000"/>
                      </a:schemeClr>
                    </a:solidFill>
                  </a:tcPr>
                </a:tc>
                <a:tc>
                  <a:txBody>
                    <a:bodyPr/>
                    <a:lstStyle/>
                    <a:p>
                      <a:pPr algn="l"/>
                      <a:r>
                        <a:rPr lang="en-IN" sz="1800" b="1">
                          <a:solidFill>
                            <a:srgbClr val="333399"/>
                          </a:solidFill>
                          <a:effectLst/>
                          <a:latin typeface="arial" panose="020B0604020202020204" pitchFamily="34" charset="0"/>
                        </a:rPr>
                        <a:t>Applicable.</a:t>
                      </a:r>
                      <a:endParaRPr lang="en-IN" sz="2400" b="1">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c>
                  <a:txBody>
                    <a:bodyPr/>
                    <a:lstStyle/>
                    <a:p>
                      <a:pPr algn="l"/>
                      <a:r>
                        <a:rPr lang="en-IN" sz="1800" b="1" dirty="0">
                          <a:solidFill>
                            <a:schemeClr val="accent5">
                              <a:lumMod val="50000"/>
                            </a:schemeClr>
                          </a:solidFill>
                          <a:effectLst/>
                          <a:latin typeface="arial" panose="020B0604020202020204" pitchFamily="34" charset="0"/>
                        </a:rPr>
                        <a:t>Applicable</a:t>
                      </a:r>
                      <a:endParaRPr lang="en-IN" sz="2400" b="1" dirty="0">
                        <a:solidFill>
                          <a:schemeClr val="accent5">
                            <a:lumMod val="50000"/>
                          </a:schemeClr>
                        </a:solidFill>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4">
                        <a:lumMod val="40000"/>
                        <a:lumOff val="60000"/>
                      </a:schemeClr>
                    </a:solidFill>
                  </a:tcPr>
                </a:tc>
              </a:tr>
              <a:tr h="293732">
                <a:tc>
                  <a:txBody>
                    <a:bodyPr/>
                    <a:lstStyle/>
                    <a:p>
                      <a:pPr algn="l"/>
                      <a:r>
                        <a:rPr lang="en-IN" sz="2000" b="1" dirty="0">
                          <a:solidFill>
                            <a:srgbClr val="C00000"/>
                          </a:solidFill>
                          <a:effectLst/>
                          <a:latin typeface="arial" panose="020B0604020202020204" pitchFamily="34" charset="0"/>
                        </a:rPr>
                        <a:t>Insolvent</a:t>
                      </a:r>
                      <a:endParaRPr lang="en-IN" sz="2800" b="1" dirty="0">
                        <a:solidFill>
                          <a:srgbClr val="C00000"/>
                        </a:solidFill>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3">
                        <a:lumMod val="40000"/>
                        <a:lumOff val="60000"/>
                      </a:schemeClr>
                    </a:solidFill>
                  </a:tcPr>
                </a:tc>
                <a:tc>
                  <a:txBody>
                    <a:bodyPr/>
                    <a:lstStyle/>
                    <a:p>
                      <a:pPr algn="l"/>
                      <a:r>
                        <a:rPr lang="en-IN" sz="1800" b="1">
                          <a:solidFill>
                            <a:srgbClr val="333399"/>
                          </a:solidFill>
                          <a:effectLst/>
                          <a:latin typeface="arial" panose="020B0604020202020204" pitchFamily="34" charset="0"/>
                        </a:rPr>
                        <a:t>Not applicable</a:t>
                      </a:r>
                      <a:endParaRPr lang="en-IN" sz="2400" b="1">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c>
                  <a:txBody>
                    <a:bodyPr/>
                    <a:lstStyle/>
                    <a:p>
                      <a:pPr algn="l"/>
                      <a:r>
                        <a:rPr lang="en-IN" sz="1800" b="1" dirty="0">
                          <a:solidFill>
                            <a:schemeClr val="accent5">
                              <a:lumMod val="50000"/>
                            </a:schemeClr>
                          </a:solidFill>
                          <a:effectLst/>
                          <a:latin typeface="arial" panose="020B0604020202020204" pitchFamily="34" charset="0"/>
                        </a:rPr>
                        <a:t>Not applicable</a:t>
                      </a:r>
                      <a:endParaRPr lang="en-IN" sz="2400" b="1" dirty="0">
                        <a:solidFill>
                          <a:schemeClr val="accent5">
                            <a:lumMod val="50000"/>
                          </a:schemeClr>
                        </a:solidFill>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4">
                        <a:lumMod val="40000"/>
                        <a:lumOff val="60000"/>
                      </a:schemeClr>
                    </a:solidFill>
                  </a:tcPr>
                </a:tc>
              </a:tr>
              <a:tr h="485000">
                <a:tc>
                  <a:txBody>
                    <a:bodyPr/>
                    <a:lstStyle/>
                    <a:p>
                      <a:pPr algn="l"/>
                      <a:r>
                        <a:rPr lang="en-GB" sz="2000" b="1" dirty="0">
                          <a:solidFill>
                            <a:srgbClr val="C00000"/>
                          </a:solidFill>
                          <a:effectLst/>
                          <a:latin typeface="arial" panose="020B0604020202020204" pitchFamily="34" charset="0"/>
                        </a:rPr>
                        <a:t>Undrawn CC or </a:t>
                      </a:r>
                      <a:r>
                        <a:rPr lang="en-GB" sz="2000" b="1" dirty="0" smtClean="0">
                          <a:solidFill>
                            <a:srgbClr val="C00000"/>
                          </a:solidFill>
                          <a:effectLst/>
                          <a:latin typeface="arial" panose="020B0604020202020204" pitchFamily="34" charset="0"/>
                        </a:rPr>
                        <a:t>OD </a:t>
                      </a:r>
                      <a:r>
                        <a:rPr lang="en-GB" sz="2000" b="1" dirty="0">
                          <a:solidFill>
                            <a:srgbClr val="C00000"/>
                          </a:solidFill>
                          <a:effectLst/>
                          <a:latin typeface="arial" panose="020B0604020202020204" pitchFamily="34" charset="0"/>
                        </a:rPr>
                        <a:t>limit</a:t>
                      </a:r>
                      <a:endParaRPr lang="en-GB" sz="2800" b="1" dirty="0">
                        <a:solidFill>
                          <a:srgbClr val="C00000"/>
                        </a:solidFill>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3">
                        <a:lumMod val="40000"/>
                        <a:lumOff val="60000"/>
                      </a:schemeClr>
                    </a:solidFill>
                  </a:tcPr>
                </a:tc>
                <a:tc>
                  <a:txBody>
                    <a:bodyPr/>
                    <a:lstStyle/>
                    <a:p>
                      <a:pPr algn="l"/>
                      <a:r>
                        <a:rPr lang="en-IN" sz="1800" b="1" dirty="0">
                          <a:solidFill>
                            <a:srgbClr val="333399"/>
                          </a:solidFill>
                          <a:effectLst/>
                          <a:latin typeface="arial" panose="020B0604020202020204" pitchFamily="34" charset="0"/>
                        </a:rPr>
                        <a:t>Not applicable</a:t>
                      </a:r>
                      <a:endParaRPr lang="en-IN" sz="2400" b="1" dirty="0">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c>
                  <a:txBody>
                    <a:bodyPr/>
                    <a:lstStyle/>
                    <a:p>
                      <a:pPr algn="l"/>
                      <a:r>
                        <a:rPr lang="en-IN" sz="1800" b="1" dirty="0">
                          <a:solidFill>
                            <a:schemeClr val="accent5">
                              <a:lumMod val="50000"/>
                            </a:schemeClr>
                          </a:solidFill>
                          <a:effectLst/>
                          <a:latin typeface="arial" panose="020B0604020202020204" pitchFamily="34" charset="0"/>
                        </a:rPr>
                        <a:t>Not applicable</a:t>
                      </a:r>
                      <a:endParaRPr lang="en-IN" sz="2400" b="1" dirty="0">
                        <a:solidFill>
                          <a:schemeClr val="accent5">
                            <a:lumMod val="50000"/>
                          </a:schemeClr>
                        </a:solidFill>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4">
                        <a:lumMod val="40000"/>
                        <a:lumOff val="60000"/>
                      </a:schemeClr>
                    </a:solidFill>
                  </a:tcPr>
                </a:tc>
              </a:tr>
              <a:tr h="676268">
                <a:tc>
                  <a:txBody>
                    <a:bodyPr/>
                    <a:lstStyle/>
                    <a:p>
                      <a:pPr algn="l"/>
                      <a:r>
                        <a:rPr lang="en-IN" sz="2000" b="1" dirty="0">
                          <a:solidFill>
                            <a:srgbClr val="C00000"/>
                          </a:solidFill>
                          <a:effectLst/>
                          <a:latin typeface="arial" panose="020B0604020202020204" pitchFamily="34" charset="0"/>
                        </a:rPr>
                        <a:t>FDR as collateral security</a:t>
                      </a:r>
                      <a:endParaRPr lang="en-IN" sz="2800" b="1" dirty="0">
                        <a:solidFill>
                          <a:srgbClr val="C00000"/>
                        </a:solidFill>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3">
                        <a:lumMod val="40000"/>
                        <a:lumOff val="60000"/>
                      </a:schemeClr>
                    </a:solidFill>
                  </a:tcPr>
                </a:tc>
                <a:tc>
                  <a:txBody>
                    <a:bodyPr/>
                    <a:lstStyle/>
                    <a:p>
                      <a:pPr algn="l"/>
                      <a:r>
                        <a:rPr lang="en-IN" sz="1800" b="1" dirty="0">
                          <a:solidFill>
                            <a:srgbClr val="333399"/>
                          </a:solidFill>
                          <a:effectLst/>
                          <a:latin typeface="arial" panose="020B0604020202020204" pitchFamily="34" charset="0"/>
                        </a:rPr>
                        <a:t>Not applicable</a:t>
                      </a:r>
                      <a:endParaRPr lang="en-IN" sz="2400" b="1" dirty="0">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c>
                  <a:txBody>
                    <a:bodyPr/>
                    <a:lstStyle/>
                    <a:p>
                      <a:pPr algn="l"/>
                      <a:r>
                        <a:rPr lang="en-IN" sz="1800" b="1" dirty="0">
                          <a:solidFill>
                            <a:schemeClr val="accent5">
                              <a:lumMod val="50000"/>
                            </a:schemeClr>
                          </a:solidFill>
                          <a:effectLst/>
                          <a:latin typeface="arial" panose="020B0604020202020204" pitchFamily="34" charset="0"/>
                        </a:rPr>
                        <a:t>Not applicable</a:t>
                      </a:r>
                      <a:endParaRPr lang="en-IN" sz="2400" b="1" dirty="0">
                        <a:solidFill>
                          <a:schemeClr val="accent5">
                            <a:lumMod val="50000"/>
                          </a:schemeClr>
                        </a:solidFill>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4">
                        <a:lumMod val="40000"/>
                        <a:lumOff val="60000"/>
                      </a:schemeClr>
                    </a:solidFill>
                  </a:tcPr>
                </a:tc>
              </a:tr>
              <a:tr h="676268">
                <a:tc>
                  <a:txBody>
                    <a:bodyPr/>
                    <a:lstStyle/>
                    <a:p>
                      <a:pPr algn="l"/>
                      <a:r>
                        <a:rPr lang="en-GB" sz="2000" b="1" dirty="0">
                          <a:solidFill>
                            <a:srgbClr val="C00000"/>
                          </a:solidFill>
                          <a:effectLst/>
                          <a:latin typeface="arial" panose="020B0604020202020204" pitchFamily="34" charset="0"/>
                        </a:rPr>
                        <a:t>Failure to comply the order</a:t>
                      </a:r>
                      <a:endParaRPr lang="en-GB" sz="2800" b="1" dirty="0">
                        <a:solidFill>
                          <a:srgbClr val="C00000"/>
                        </a:solidFill>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3">
                        <a:lumMod val="40000"/>
                        <a:lumOff val="60000"/>
                      </a:schemeClr>
                    </a:solidFill>
                  </a:tcPr>
                </a:tc>
                <a:tc>
                  <a:txBody>
                    <a:bodyPr/>
                    <a:lstStyle/>
                    <a:p>
                      <a:pPr algn="l"/>
                      <a:r>
                        <a:rPr lang="en-IN" sz="1800" b="1">
                          <a:solidFill>
                            <a:srgbClr val="333399"/>
                          </a:solidFill>
                          <a:effectLst/>
                          <a:latin typeface="arial" panose="020B0604020202020204" pitchFamily="34" charset="0"/>
                        </a:rPr>
                        <a:t>Contempt of court</a:t>
                      </a:r>
                      <a:endParaRPr lang="en-IN" sz="2400" b="1">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rgbClr val="7CC9E6"/>
                    </a:solidFill>
                  </a:tcPr>
                </a:tc>
                <a:tc>
                  <a:txBody>
                    <a:bodyPr/>
                    <a:lstStyle/>
                    <a:p>
                      <a:pPr algn="l"/>
                      <a:r>
                        <a:rPr lang="en-IN" sz="1800" b="1" dirty="0">
                          <a:solidFill>
                            <a:schemeClr val="accent5">
                              <a:lumMod val="50000"/>
                            </a:schemeClr>
                          </a:solidFill>
                          <a:effectLst/>
                          <a:latin typeface="arial" panose="020B0604020202020204" pitchFamily="34" charset="0"/>
                        </a:rPr>
                        <a:t>Assessee in default</a:t>
                      </a:r>
                      <a:endParaRPr lang="en-IN" sz="2400" b="1" dirty="0">
                        <a:solidFill>
                          <a:schemeClr val="accent5">
                            <a:lumMod val="50000"/>
                          </a:schemeClr>
                        </a:solidFill>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9525" cap="flat" cmpd="dbl" algn="ctr">
                      <a:solidFill>
                        <a:srgbClr val="3D0404"/>
                      </a:solidFill>
                      <a:prstDash val="solid"/>
                      <a:round/>
                      <a:headEnd type="none" w="med" len="med"/>
                      <a:tailEnd type="none" w="med" len="med"/>
                    </a:lnB>
                    <a:solidFill>
                      <a:schemeClr val="accent4">
                        <a:lumMod val="40000"/>
                        <a:lumOff val="60000"/>
                      </a:schemeClr>
                    </a:solidFill>
                  </a:tcPr>
                </a:tc>
              </a:tr>
              <a:tr h="1250070">
                <a:tc>
                  <a:txBody>
                    <a:bodyPr/>
                    <a:lstStyle/>
                    <a:p>
                      <a:pPr algn="l"/>
                      <a:r>
                        <a:rPr lang="en-GB" sz="2000" b="1" dirty="0">
                          <a:solidFill>
                            <a:srgbClr val="C00000"/>
                          </a:solidFill>
                          <a:effectLst/>
                          <a:latin typeface="arial" panose="020B0604020202020204" pitchFamily="34" charset="0"/>
                        </a:rPr>
                        <a:t>Preference of Order, if received simultaneously or is pending for payment</a:t>
                      </a:r>
                      <a:endParaRPr lang="en-GB" sz="2800" b="1" dirty="0">
                        <a:solidFill>
                          <a:srgbClr val="C00000"/>
                        </a:solidFill>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12700" cap="flat" cmpd="dbl" algn="ctr">
                      <a:solidFill>
                        <a:srgbClr val="3D0404"/>
                      </a:solidFill>
                      <a:prstDash val="solid"/>
                      <a:round/>
                      <a:headEnd type="none" w="med" len="med"/>
                      <a:tailEnd type="none" w="med" len="med"/>
                    </a:lnB>
                    <a:solidFill>
                      <a:schemeClr val="accent3">
                        <a:lumMod val="40000"/>
                        <a:lumOff val="60000"/>
                      </a:schemeClr>
                    </a:solidFill>
                  </a:tcPr>
                </a:tc>
                <a:tc>
                  <a:txBody>
                    <a:bodyPr/>
                    <a:lstStyle/>
                    <a:p>
                      <a:pPr algn="l"/>
                      <a:r>
                        <a:rPr lang="en-GB" sz="1800" b="1">
                          <a:solidFill>
                            <a:srgbClr val="333399"/>
                          </a:solidFill>
                          <a:effectLst/>
                          <a:latin typeface="arial" panose="020B0604020202020204" pitchFamily="34" charset="0"/>
                        </a:rPr>
                        <a:t>Attachment order will have the preference over Garnishee Order. However, bankers right of set-off is superior.</a:t>
                      </a:r>
                      <a:endParaRPr lang="en-GB" sz="2400" b="1">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12700" cap="flat" cmpd="dbl" algn="ctr">
                      <a:solidFill>
                        <a:srgbClr val="3D0404"/>
                      </a:solidFill>
                      <a:prstDash val="solid"/>
                      <a:round/>
                      <a:headEnd type="none" w="med" len="med"/>
                      <a:tailEnd type="none" w="med" len="med"/>
                    </a:lnB>
                    <a:solidFill>
                      <a:srgbClr val="7CC9E6"/>
                    </a:solidFill>
                  </a:tcPr>
                </a:tc>
                <a:tc>
                  <a:txBody>
                    <a:bodyPr/>
                    <a:lstStyle/>
                    <a:p>
                      <a:pPr algn="l"/>
                      <a:r>
                        <a:rPr lang="en-GB" sz="1800" b="1" dirty="0">
                          <a:solidFill>
                            <a:schemeClr val="accent5">
                              <a:lumMod val="50000"/>
                            </a:schemeClr>
                          </a:solidFill>
                          <a:effectLst/>
                          <a:latin typeface="arial" panose="020B0604020202020204" pitchFamily="34" charset="0"/>
                        </a:rPr>
                        <a:t>Attachment order will have the preference over Garnishee Order. However, bankers right of set-off is superior.</a:t>
                      </a:r>
                      <a:endParaRPr lang="en-GB" sz="2400" b="1" dirty="0">
                        <a:solidFill>
                          <a:schemeClr val="accent5">
                            <a:lumMod val="50000"/>
                          </a:schemeClr>
                        </a:solidFill>
                        <a:effectLst/>
                      </a:endParaRPr>
                    </a:p>
                  </a:txBody>
                  <a:tcPr marL="81972" marR="81972" marT="51232" marB="51232" anchor="ctr">
                    <a:lnL w="12700" cap="flat" cmpd="dbl" algn="ctr">
                      <a:solidFill>
                        <a:srgbClr val="3D0404"/>
                      </a:solidFill>
                      <a:prstDash val="solid"/>
                      <a:round/>
                      <a:headEnd type="none" w="med" len="med"/>
                      <a:tailEnd type="none" w="med" len="med"/>
                    </a:lnL>
                    <a:lnR w="12700" cap="flat" cmpd="dbl" algn="ctr">
                      <a:solidFill>
                        <a:srgbClr val="3D0404"/>
                      </a:solidFill>
                      <a:prstDash val="solid"/>
                      <a:round/>
                      <a:headEnd type="none" w="med" len="med"/>
                      <a:tailEnd type="none" w="med" len="med"/>
                    </a:lnR>
                    <a:lnT w="9525" cap="flat" cmpd="dbl" algn="ctr">
                      <a:solidFill>
                        <a:srgbClr val="3D0404"/>
                      </a:solidFill>
                      <a:prstDash val="solid"/>
                      <a:round/>
                      <a:headEnd type="none" w="med" len="med"/>
                      <a:tailEnd type="none" w="med" len="med"/>
                    </a:lnT>
                    <a:lnB w="12700" cap="flat" cmpd="dbl" algn="ctr">
                      <a:solidFill>
                        <a:srgbClr val="3D0404"/>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42125636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7219896-902B-4563-A591-3BEA30ACDF92}"/>
              </a:ext>
            </a:extLst>
          </p:cNvPr>
          <p:cNvSpPr/>
          <p:nvPr/>
        </p:nvSpPr>
        <p:spPr>
          <a:xfrm>
            <a:off x="2454965" y="31061"/>
            <a:ext cx="9737034" cy="1107996"/>
          </a:xfrm>
          <a:prstGeom prst="rect">
            <a:avLst/>
          </a:prstGeom>
          <a:solidFill>
            <a:srgbClr val="FFFF00"/>
          </a:solidFill>
          <a:effectLst>
            <a:glow rad="139700">
              <a:schemeClr val="accent4">
                <a:satMod val="175000"/>
                <a:alpha val="40000"/>
              </a:schemeClr>
            </a:glow>
            <a:outerShdw blurRad="63500" sx="102000" sy="102000" algn="ctr" rotWithShape="0">
              <a:prstClr val="black">
                <a:alpha val="40000"/>
              </a:prstClr>
            </a:outerShdw>
          </a:effectLst>
          <a:scene3d>
            <a:camera prst="perspectiveFront"/>
            <a:lightRig rig="threePt" dir="t"/>
          </a:scene3d>
          <a:sp3d>
            <a:bevelT prst="relaxedInset"/>
          </a:sp3d>
        </p:spPr>
        <p:txBody>
          <a:bodyPr wrap="square" anchor="ctr">
            <a:spAutoFit/>
          </a:bodyPr>
          <a:lstStyle/>
          <a:p>
            <a:pPr algn="ctr">
              <a:defRPr/>
            </a:pPr>
            <a:r>
              <a:rPr lang="en-US" sz="6600" b="1" dirty="0">
                <a:ln w="22225">
                  <a:solidFill>
                    <a:schemeClr val="accent2"/>
                  </a:solidFill>
                  <a:prstDash val="solid"/>
                </a:ln>
                <a:solidFill>
                  <a:schemeClr val="accent2">
                    <a:lumMod val="40000"/>
                    <a:lumOff val="60000"/>
                  </a:schemeClr>
                </a:solidFill>
                <a:latin typeface="Arial Narrow" panose="020B0606020202030204" pitchFamily="34" charset="0"/>
              </a:rPr>
              <a:t>BE A SMART BANKER</a:t>
            </a:r>
          </a:p>
        </p:txBody>
      </p:sp>
      <p:pic>
        <p:nvPicPr>
          <p:cNvPr id="6" name="Picture 5">
            <a:extLst>
              <a:ext uri="{FF2B5EF4-FFF2-40B4-BE49-F238E27FC236}">
                <a16:creationId xmlns:a16="http://schemas.microsoft.com/office/drawing/2014/main" xmlns="" id="{4B1689D4-3613-4EF3-A5B3-691C48007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51" y="0"/>
            <a:ext cx="1560445" cy="122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AECC9FD5-A257-472D-8583-111FF6C8417A}"/>
              </a:ext>
            </a:extLst>
          </p:cNvPr>
          <p:cNvSpPr/>
          <p:nvPr/>
        </p:nvSpPr>
        <p:spPr>
          <a:xfrm>
            <a:off x="775251" y="1232684"/>
            <a:ext cx="11416748" cy="1292662"/>
          </a:xfrm>
          <a:prstGeom prst="rect">
            <a:avLst/>
          </a:prstGeom>
          <a:solidFill>
            <a:srgbClr val="FAFADA"/>
          </a:solidFill>
          <a:effectLst>
            <a:glow rad="101600">
              <a:schemeClr val="accent5">
                <a:satMod val="175000"/>
                <a:alpha val="40000"/>
              </a:schemeClr>
            </a:glow>
            <a:outerShdw blurRad="50800" dist="38100" dir="8100000" algn="tr" rotWithShape="0">
              <a:prstClr val="black">
                <a:alpha val="40000"/>
              </a:prstClr>
            </a:outerShdw>
          </a:effectLst>
          <a:scene3d>
            <a:camera prst="perspectiveFront"/>
            <a:lightRig rig="threePt" dir="t"/>
          </a:scene3d>
        </p:spPr>
        <p:txBody>
          <a:bodyPr wrap="square">
            <a:spAutoFit/>
          </a:bodyPr>
          <a:lstStyle/>
          <a:p>
            <a:pPr algn="ctr">
              <a:defRPr/>
            </a:pPr>
            <a:r>
              <a:rPr lang="en-US" sz="2600" b="1" dirty="0">
                <a:ln w="0"/>
                <a:solidFill>
                  <a:srgbClr val="002060"/>
                </a:solidFill>
              </a:rPr>
              <a:t>For updated Banking Knowledge visit my Website </a:t>
            </a:r>
          </a:p>
          <a:p>
            <a:pPr algn="ctr">
              <a:defRPr/>
            </a:pPr>
            <a:r>
              <a:rPr lang="en-US" sz="2600" b="1" dirty="0">
                <a:ln w="0"/>
                <a:solidFill>
                  <a:srgbClr val="0070C0"/>
                </a:solidFill>
                <a:hlinkClick r:id="rId3"/>
              </a:rPr>
              <a:t>www.bankingdigests.com</a:t>
            </a:r>
            <a:endParaRPr lang="en-US" sz="2600" b="1" dirty="0">
              <a:ln w="0"/>
              <a:solidFill>
                <a:srgbClr val="0070C0"/>
              </a:solidFill>
            </a:endParaRPr>
          </a:p>
          <a:p>
            <a:pPr algn="ctr">
              <a:defRPr/>
            </a:pPr>
            <a:r>
              <a:rPr lang="en-US" sz="2600" b="1" dirty="0">
                <a:ln w="0"/>
                <a:solidFill>
                  <a:srgbClr val="0070C0"/>
                </a:solidFill>
              </a:rPr>
              <a:t>                  Banking Digest by Abinash </a:t>
            </a:r>
            <a:r>
              <a:rPr lang="en-US" sz="2600" b="1" dirty="0" smtClean="0">
                <a:ln w="0"/>
                <a:solidFill>
                  <a:srgbClr val="0070C0"/>
                </a:solidFill>
              </a:rPr>
              <a:t>Mandilwar</a:t>
            </a:r>
            <a:endParaRPr lang="en-US" sz="2600" b="1" dirty="0">
              <a:ln w="0"/>
              <a:solidFill>
                <a:srgbClr val="0070C0"/>
              </a:solidFill>
            </a:endParaRPr>
          </a:p>
        </p:txBody>
      </p:sp>
      <p:sp>
        <p:nvSpPr>
          <p:cNvPr id="8" name="Rectangle 7">
            <a:extLst>
              <a:ext uri="{FF2B5EF4-FFF2-40B4-BE49-F238E27FC236}">
                <a16:creationId xmlns:a16="http://schemas.microsoft.com/office/drawing/2014/main" xmlns="" id="{86B208C4-94A5-402F-8089-8FBF6460FF52}"/>
              </a:ext>
            </a:extLst>
          </p:cNvPr>
          <p:cNvSpPr/>
          <p:nvPr/>
        </p:nvSpPr>
        <p:spPr>
          <a:xfrm>
            <a:off x="4463477" y="2629570"/>
            <a:ext cx="3816374" cy="3323987"/>
          </a:xfrm>
          <a:prstGeom prst="rect">
            <a:avLst/>
          </a:prstGeom>
          <a:ln/>
          <a:effectLst>
            <a:glow rad="63500">
              <a:schemeClr val="accent4">
                <a:satMod val="175000"/>
                <a:alpha val="40000"/>
              </a:schemeClr>
            </a:glow>
            <a:outerShdw blurRad="50800" dist="38100" dir="10800000" algn="r" rotWithShape="0">
              <a:prstClr val="black">
                <a:alpha val="40000"/>
              </a:prstClr>
            </a:outerShdw>
          </a:effectLst>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en-US" sz="3000" b="1" dirty="0" smtClean="0">
                <a:ln w="9525">
                  <a:solidFill>
                    <a:schemeClr val="bg1"/>
                  </a:solidFill>
                  <a:prstDash val="solid"/>
                </a:ln>
                <a:solidFill>
                  <a:srgbClr val="7030A0"/>
                </a:solidFill>
                <a:latin typeface="Arial Black" panose="020B0A04020102020204" pitchFamily="34" charset="0"/>
                <a:cs typeface="Arial" panose="020B0604020202020204" pitchFamily="34" charset="0"/>
              </a:rPr>
              <a:t>Update </a:t>
            </a:r>
            <a:r>
              <a:rPr lang="en-US" sz="3000" b="1" dirty="0">
                <a:ln w="9525">
                  <a:solidFill>
                    <a:schemeClr val="bg1"/>
                  </a:solidFill>
                  <a:prstDash val="solid"/>
                </a:ln>
                <a:solidFill>
                  <a:srgbClr val="7030A0"/>
                </a:solidFill>
                <a:latin typeface="Arial Black" panose="020B0A04020102020204" pitchFamily="34" charset="0"/>
                <a:cs typeface="Arial" panose="020B0604020202020204" pitchFamily="34" charset="0"/>
              </a:rPr>
              <a:t>your Banking knowledge with my books available on all online and offline book stores</a:t>
            </a:r>
          </a:p>
        </p:txBody>
      </p:sp>
      <p:pic>
        <p:nvPicPr>
          <p:cNvPr id="9" name="Picture 11">
            <a:extLst>
              <a:ext uri="{FF2B5EF4-FFF2-40B4-BE49-F238E27FC236}">
                <a16:creationId xmlns:a16="http://schemas.microsoft.com/office/drawing/2014/main" xmlns="" id="{B8530238-D1A9-45D2-A085-ACAF92BA91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3670" y="2533563"/>
            <a:ext cx="3888330" cy="43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a16="http://schemas.microsoft.com/office/drawing/2014/main" xmlns="" id="{DB4661FC-8A67-4CA4-A9DE-9B207CBD8C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252" y="2533563"/>
            <a:ext cx="3616268" cy="429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xmlns="" id="{61ED34E5-056D-4F42-8582-4A0726865780}"/>
              </a:ext>
            </a:extLst>
          </p:cNvPr>
          <p:cNvSpPr/>
          <p:nvPr/>
        </p:nvSpPr>
        <p:spPr>
          <a:xfrm>
            <a:off x="4403430" y="6026720"/>
            <a:ext cx="3888330" cy="800219"/>
          </a:xfrm>
          <a:prstGeom prst="rect">
            <a:avLst/>
          </a:prstGeom>
          <a:solidFill>
            <a:srgbClr val="002060"/>
          </a:solidFill>
        </p:spPr>
        <p:txBody>
          <a:bodyPr wrap="square">
            <a:spAutoFit/>
          </a:bodyPr>
          <a:lstStyle/>
          <a:p>
            <a:pPr algn="ctr">
              <a:defRPr/>
            </a:pPr>
            <a:r>
              <a:rPr lang="en-US" sz="4600" b="1" dirty="0">
                <a:ln w="12700">
                  <a:solidFill>
                    <a:schemeClr val="accent5"/>
                  </a:solidFill>
                  <a:prstDash val="solid"/>
                </a:ln>
                <a:pattFill prst="ltDnDiag">
                  <a:fgClr>
                    <a:schemeClr val="accent5">
                      <a:lumMod val="60000"/>
                      <a:lumOff val="40000"/>
                    </a:schemeClr>
                  </a:fgClr>
                  <a:bgClr>
                    <a:schemeClr val="bg1"/>
                  </a:bgClr>
                </a:pattFill>
              </a:rPr>
              <a:t>THANK YOU</a:t>
            </a:r>
          </a:p>
        </p:txBody>
      </p:sp>
      <p:pic>
        <p:nvPicPr>
          <p:cNvPr id="12" name="Picture 7">
            <a:extLst>
              <a:ext uri="{FF2B5EF4-FFF2-40B4-BE49-F238E27FC236}">
                <a16:creationId xmlns:a16="http://schemas.microsoft.com/office/drawing/2014/main" xmlns="" id="{BB787BF5-9BDB-45B7-B3AE-622BF6DE4C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3334" y="2073463"/>
            <a:ext cx="990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885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138" y="113123"/>
            <a:ext cx="10515600" cy="1131216"/>
          </a:xfrm>
          <a:solidFill>
            <a:schemeClr val="accent6">
              <a:lumMod val="40000"/>
              <a:lumOff val="60000"/>
            </a:schemeClr>
          </a:solidFill>
          <a:effectLst>
            <a:glow rad="101600">
              <a:schemeClr val="accent4">
                <a:satMod val="175000"/>
                <a:alpha val="40000"/>
              </a:schemeClr>
            </a:glow>
            <a:outerShdw blurRad="63500" sx="102000" sy="102000" algn="ctr" rotWithShape="0">
              <a:prstClr val="black">
                <a:alpha val="40000"/>
              </a:prstClr>
            </a:outerShdw>
          </a:effectLst>
          <a:scene3d>
            <a:camera prst="perspectiveFront"/>
            <a:lightRig rig="threePt" dir="t"/>
          </a:scene3d>
          <a:sp3d>
            <a:bevelT prst="relaxedInset"/>
          </a:sp3d>
        </p:spPr>
        <p:txBody>
          <a:bodyPr>
            <a:normAutofit/>
          </a:bodyPr>
          <a:lstStyle/>
          <a:p>
            <a:pPr algn="ctr"/>
            <a:r>
              <a:rPr lang="en-GB" sz="6000" b="1" dirty="0" smtClean="0">
                <a:solidFill>
                  <a:srgbClr val="002060"/>
                </a:solidFill>
                <a:latin typeface="Bodoni MT Black" panose="02070A03080606020203" pitchFamily="18" charset="0"/>
              </a:rPr>
              <a:t>GARNISHEE ORDER</a:t>
            </a:r>
            <a:endParaRPr lang="en-IN" sz="6000" dirty="0">
              <a:solidFill>
                <a:srgbClr val="002060"/>
              </a:solidFill>
              <a:latin typeface="Bodoni MT Black" panose="02070A03080606020203" pitchFamily="18" charset="0"/>
            </a:endParaRPr>
          </a:p>
        </p:txBody>
      </p:sp>
      <p:sp>
        <p:nvSpPr>
          <p:cNvPr id="3" name="Content Placeholder 2"/>
          <p:cNvSpPr>
            <a:spLocks noGrp="1"/>
          </p:cNvSpPr>
          <p:nvPr>
            <p:ph idx="1"/>
          </p:nvPr>
        </p:nvSpPr>
        <p:spPr>
          <a:xfrm>
            <a:off x="763571" y="1527142"/>
            <a:ext cx="11340445" cy="4649821"/>
          </a:xfrm>
        </p:spPr>
        <p:txBody>
          <a:bodyPr>
            <a:normAutofit lnSpcReduction="10000"/>
          </a:bodyPr>
          <a:lstStyle/>
          <a:p>
            <a:pPr algn="just">
              <a:buFont typeface="Wingdings" panose="05000000000000000000" pitchFamily="2" charset="2"/>
              <a:buChar char="v"/>
            </a:pPr>
            <a:r>
              <a:rPr lang="en-GB" sz="4000" b="1" dirty="0" smtClean="0">
                <a:solidFill>
                  <a:schemeClr val="accent4">
                    <a:lumMod val="50000"/>
                  </a:schemeClr>
                </a:solidFill>
                <a:latin typeface="Agency FB" panose="020B0503020202020204" pitchFamily="34" charset="0"/>
              </a:rPr>
              <a:t>A </a:t>
            </a:r>
            <a:r>
              <a:rPr lang="en-GB" sz="4000" b="1" dirty="0">
                <a:solidFill>
                  <a:schemeClr val="accent4">
                    <a:lumMod val="50000"/>
                  </a:schemeClr>
                </a:solidFill>
                <a:latin typeface="Agency FB" panose="020B0503020202020204" pitchFamily="34" charset="0"/>
              </a:rPr>
              <a:t>Garnishee Order is an order issued by court under provisions of Order 21, Rule 46 of the Code of Civil Procedure, 1908. </a:t>
            </a:r>
            <a:endParaRPr lang="en-GB" sz="4000" b="1" dirty="0" smtClean="0">
              <a:solidFill>
                <a:schemeClr val="accent4">
                  <a:lumMod val="50000"/>
                </a:schemeClr>
              </a:solidFill>
              <a:latin typeface="Agency FB" panose="020B0503020202020204" pitchFamily="34" charset="0"/>
            </a:endParaRPr>
          </a:p>
          <a:p>
            <a:pPr algn="just">
              <a:buFont typeface="Wingdings" panose="05000000000000000000" pitchFamily="2" charset="2"/>
              <a:buChar char="v"/>
            </a:pPr>
            <a:r>
              <a:rPr lang="en-GB" sz="4000" b="1" dirty="0" smtClean="0">
                <a:solidFill>
                  <a:schemeClr val="accent4">
                    <a:lumMod val="50000"/>
                  </a:schemeClr>
                </a:solidFill>
                <a:latin typeface="Agency FB" panose="020B0503020202020204" pitchFamily="34" charset="0"/>
              </a:rPr>
              <a:t>The </a:t>
            </a:r>
            <a:r>
              <a:rPr lang="en-GB" sz="4000" b="1" dirty="0">
                <a:solidFill>
                  <a:schemeClr val="accent4">
                    <a:lumMod val="50000"/>
                  </a:schemeClr>
                </a:solidFill>
                <a:latin typeface="Agency FB" panose="020B0503020202020204" pitchFamily="34" charset="0"/>
              </a:rPr>
              <a:t>concept of ‘Garnishment’ has been introduced in civil procedure code by the amendment Act, 1976 and is a remarkable piece of legislation. </a:t>
            </a:r>
            <a:endParaRPr lang="en-GB" sz="4000" b="1" dirty="0" smtClean="0">
              <a:solidFill>
                <a:schemeClr val="accent4">
                  <a:lumMod val="50000"/>
                </a:schemeClr>
              </a:solidFill>
              <a:latin typeface="Agency FB" panose="020B0503020202020204" pitchFamily="34" charset="0"/>
            </a:endParaRPr>
          </a:p>
          <a:p>
            <a:pPr algn="just">
              <a:buFont typeface="Wingdings" panose="05000000000000000000" pitchFamily="2" charset="2"/>
              <a:buChar char="v"/>
            </a:pPr>
            <a:r>
              <a:rPr lang="en-GB" sz="4000" b="1" dirty="0" smtClean="0">
                <a:solidFill>
                  <a:schemeClr val="accent4">
                    <a:lumMod val="50000"/>
                  </a:schemeClr>
                </a:solidFill>
                <a:latin typeface="Agency FB" panose="020B0503020202020204" pitchFamily="34" charset="0"/>
              </a:rPr>
              <a:t>This </a:t>
            </a:r>
            <a:r>
              <a:rPr lang="en-GB" sz="4000" b="1" dirty="0">
                <a:solidFill>
                  <a:schemeClr val="accent4">
                    <a:lumMod val="50000"/>
                  </a:schemeClr>
                </a:solidFill>
                <a:latin typeface="Agency FB" panose="020B0503020202020204" pitchFamily="34" charset="0"/>
              </a:rPr>
              <a:t>term has been derived from the French word </a:t>
            </a:r>
            <a:r>
              <a:rPr lang="en-GB" sz="4000" b="1" u="sng" dirty="0">
                <a:solidFill>
                  <a:schemeClr val="bg2">
                    <a:lumMod val="10000"/>
                  </a:schemeClr>
                </a:solidFill>
                <a:latin typeface="Agency FB" panose="020B0503020202020204" pitchFamily="34" charset="0"/>
              </a:rPr>
              <a:t>‘</a:t>
            </a:r>
            <a:r>
              <a:rPr lang="en-GB" sz="4000" b="1" u="sng" dirty="0" err="1">
                <a:solidFill>
                  <a:schemeClr val="bg2">
                    <a:lumMod val="10000"/>
                  </a:schemeClr>
                </a:solidFill>
                <a:latin typeface="Agency FB" panose="020B0503020202020204" pitchFamily="34" charset="0"/>
              </a:rPr>
              <a:t>garnir</a:t>
            </a:r>
            <a:r>
              <a:rPr lang="en-GB" sz="4000" b="1" u="sng" dirty="0">
                <a:solidFill>
                  <a:schemeClr val="bg2">
                    <a:lumMod val="10000"/>
                  </a:schemeClr>
                </a:solidFill>
                <a:latin typeface="Agency FB" panose="020B0503020202020204" pitchFamily="34" charset="0"/>
              </a:rPr>
              <a:t>‘ </a:t>
            </a:r>
            <a:r>
              <a:rPr lang="en-GB" sz="4000" b="1" dirty="0">
                <a:solidFill>
                  <a:schemeClr val="accent4">
                    <a:lumMod val="50000"/>
                  </a:schemeClr>
                </a:solidFill>
                <a:latin typeface="Agency FB" panose="020B0503020202020204" pitchFamily="34" charset="0"/>
              </a:rPr>
              <a:t>which means </a:t>
            </a:r>
            <a:r>
              <a:rPr lang="en-GB" sz="4000" b="1" u="sng" dirty="0">
                <a:solidFill>
                  <a:schemeClr val="accent4">
                    <a:lumMod val="50000"/>
                  </a:schemeClr>
                </a:solidFill>
                <a:latin typeface="Agency FB" panose="020B0503020202020204" pitchFamily="34" charset="0"/>
              </a:rPr>
              <a:t>to warn </a:t>
            </a:r>
            <a:r>
              <a:rPr lang="en-GB" sz="4000" b="1" dirty="0">
                <a:solidFill>
                  <a:schemeClr val="accent4">
                    <a:lumMod val="50000"/>
                  </a:schemeClr>
                </a:solidFill>
                <a:latin typeface="Agency FB" panose="020B0503020202020204" pitchFamily="34" charset="0"/>
              </a:rPr>
              <a:t>or </a:t>
            </a:r>
            <a:r>
              <a:rPr lang="en-GB" sz="4000" b="1" u="sng" dirty="0">
                <a:solidFill>
                  <a:schemeClr val="accent4">
                    <a:lumMod val="50000"/>
                  </a:schemeClr>
                </a:solidFill>
                <a:latin typeface="Agency FB" panose="020B0503020202020204" pitchFamily="34" charset="0"/>
              </a:rPr>
              <a:t>to prepare</a:t>
            </a:r>
            <a:r>
              <a:rPr lang="en-GB" sz="4000" b="1" dirty="0">
                <a:solidFill>
                  <a:schemeClr val="accent4">
                    <a:lumMod val="50000"/>
                  </a:schemeClr>
                </a:solidFill>
                <a:latin typeface="Agency FB" panose="020B0503020202020204" pitchFamily="34" charset="0"/>
              </a:rPr>
              <a:t>.</a:t>
            </a:r>
          </a:p>
          <a:p>
            <a:pPr marL="0" indent="0" algn="just">
              <a:buNone/>
            </a:pPr>
            <a:endParaRPr lang="en-IN" b="1" dirty="0">
              <a:latin typeface="Agency FB" panose="020B0503020202020204" pitchFamily="34" charset="0"/>
            </a:endParaRPr>
          </a:p>
        </p:txBody>
      </p:sp>
    </p:spTree>
    <p:extLst>
      <p:ext uri="{BB962C8B-B14F-4D97-AF65-F5344CB8AC3E}">
        <p14:creationId xmlns:p14="http://schemas.microsoft.com/office/powerpoint/2010/main" val="21692495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138" y="113123"/>
            <a:ext cx="10515600" cy="1131216"/>
          </a:xfrm>
          <a:solidFill>
            <a:schemeClr val="accent6">
              <a:lumMod val="40000"/>
              <a:lumOff val="60000"/>
            </a:schemeClr>
          </a:solidFill>
          <a:effectLst>
            <a:glow rad="101600">
              <a:schemeClr val="accent4">
                <a:satMod val="175000"/>
                <a:alpha val="40000"/>
              </a:schemeClr>
            </a:glow>
            <a:outerShdw blurRad="63500" sx="102000" sy="102000" algn="ctr" rotWithShape="0">
              <a:prstClr val="black">
                <a:alpha val="40000"/>
              </a:prstClr>
            </a:outerShdw>
          </a:effectLst>
          <a:scene3d>
            <a:camera prst="perspectiveFront"/>
            <a:lightRig rig="threePt" dir="t"/>
          </a:scene3d>
          <a:sp3d>
            <a:bevelT prst="relaxedInset"/>
          </a:sp3d>
        </p:spPr>
        <p:txBody>
          <a:bodyPr>
            <a:normAutofit/>
          </a:bodyPr>
          <a:lstStyle/>
          <a:p>
            <a:pPr algn="ctr"/>
            <a:r>
              <a:rPr lang="en-GB" sz="6000" b="1" dirty="0" smtClean="0">
                <a:solidFill>
                  <a:srgbClr val="002060"/>
                </a:solidFill>
                <a:latin typeface="Bodoni MT Black" panose="02070A03080606020203" pitchFamily="18" charset="0"/>
              </a:rPr>
              <a:t>GARNISHEE ORDER</a:t>
            </a:r>
            <a:endParaRPr lang="en-IN" sz="6000" dirty="0">
              <a:solidFill>
                <a:srgbClr val="002060"/>
              </a:solidFill>
              <a:latin typeface="Bodoni MT Black" panose="02070A03080606020203" pitchFamily="18" charset="0"/>
            </a:endParaRPr>
          </a:p>
        </p:txBody>
      </p:sp>
      <p:sp>
        <p:nvSpPr>
          <p:cNvPr id="3" name="Content Placeholder 2"/>
          <p:cNvSpPr>
            <a:spLocks noGrp="1"/>
          </p:cNvSpPr>
          <p:nvPr>
            <p:ph idx="1"/>
          </p:nvPr>
        </p:nvSpPr>
        <p:spPr>
          <a:xfrm>
            <a:off x="716437" y="1591733"/>
            <a:ext cx="11314129" cy="4516835"/>
          </a:xfrm>
        </p:spPr>
        <p:txBody>
          <a:bodyPr>
            <a:noAutofit/>
          </a:bodyPr>
          <a:lstStyle/>
          <a:p>
            <a:pPr algn="just">
              <a:buFont typeface="Wingdings" panose="05000000000000000000" pitchFamily="2" charset="2"/>
              <a:buChar char="v"/>
            </a:pPr>
            <a:r>
              <a:rPr lang="en-GB" sz="4800" b="1" dirty="0" smtClean="0">
                <a:solidFill>
                  <a:schemeClr val="accent4">
                    <a:lumMod val="50000"/>
                  </a:schemeClr>
                </a:solidFill>
                <a:latin typeface="Agency FB" panose="020B0503020202020204" pitchFamily="34" charset="0"/>
              </a:rPr>
              <a:t>In </a:t>
            </a:r>
            <a:r>
              <a:rPr lang="en-GB" sz="4800" b="1" dirty="0">
                <a:solidFill>
                  <a:schemeClr val="accent4">
                    <a:lumMod val="50000"/>
                  </a:schemeClr>
                </a:solidFill>
                <a:latin typeface="Agency FB" panose="020B0503020202020204" pitchFamily="34" charset="0"/>
              </a:rPr>
              <a:t>simple words the </a:t>
            </a:r>
            <a:r>
              <a:rPr lang="en-GB" sz="4800" b="1" u="sng" dirty="0">
                <a:solidFill>
                  <a:schemeClr val="bg2">
                    <a:lumMod val="10000"/>
                  </a:schemeClr>
                </a:solidFill>
                <a:latin typeface="Agency FB" panose="020B0503020202020204" pitchFamily="34" charset="0"/>
              </a:rPr>
              <a:t>garnishee</a:t>
            </a:r>
            <a:r>
              <a:rPr lang="en-GB" sz="4800" b="1" dirty="0">
                <a:solidFill>
                  <a:schemeClr val="accent4">
                    <a:lumMod val="50000"/>
                  </a:schemeClr>
                </a:solidFill>
                <a:latin typeface="Agency FB" panose="020B0503020202020204" pitchFamily="34" charset="0"/>
              </a:rPr>
              <a:t> is the person who is liable to pay a debt to a debt to judgment debtor or to deliver any movable property to him. </a:t>
            </a:r>
            <a:endParaRPr lang="en-GB" sz="4800" b="1" dirty="0" smtClean="0">
              <a:solidFill>
                <a:schemeClr val="accent4">
                  <a:lumMod val="50000"/>
                </a:schemeClr>
              </a:solidFill>
              <a:latin typeface="Agency FB" panose="020B0503020202020204" pitchFamily="34" charset="0"/>
            </a:endParaRPr>
          </a:p>
          <a:p>
            <a:pPr algn="just">
              <a:buFont typeface="Wingdings" panose="05000000000000000000" pitchFamily="2" charset="2"/>
              <a:buChar char="v"/>
            </a:pPr>
            <a:r>
              <a:rPr lang="en-GB" sz="4800" b="1" dirty="0" smtClean="0">
                <a:solidFill>
                  <a:schemeClr val="accent4">
                    <a:lumMod val="50000"/>
                  </a:schemeClr>
                </a:solidFill>
                <a:latin typeface="Agency FB" panose="020B0503020202020204" pitchFamily="34" charset="0"/>
              </a:rPr>
              <a:t>Besides </a:t>
            </a:r>
            <a:r>
              <a:rPr lang="en-GB" sz="4800" b="1" dirty="0">
                <a:solidFill>
                  <a:schemeClr val="accent4">
                    <a:lumMod val="50000"/>
                  </a:schemeClr>
                </a:solidFill>
                <a:latin typeface="Agency FB" panose="020B0503020202020204" pitchFamily="34" charset="0"/>
              </a:rPr>
              <a:t>Judgment Debtor and decree Holder, Garnishee is a third person in whose hands debt of the judgment debtor is </a:t>
            </a:r>
            <a:r>
              <a:rPr lang="en-GB" sz="4800" b="1" dirty="0" smtClean="0">
                <a:solidFill>
                  <a:schemeClr val="accent4">
                    <a:lumMod val="50000"/>
                  </a:schemeClr>
                </a:solidFill>
                <a:latin typeface="Agency FB" panose="020B0503020202020204" pitchFamily="34" charset="0"/>
              </a:rPr>
              <a:t>kept</a:t>
            </a:r>
            <a:r>
              <a:rPr lang="en-GB" sz="4800" b="1" dirty="0" smtClean="0">
                <a:solidFill>
                  <a:schemeClr val="accent4">
                    <a:lumMod val="50000"/>
                  </a:schemeClr>
                </a:solidFill>
                <a:latin typeface="Agency FB" panose="020B0503020202020204" pitchFamily="34" charset="0"/>
              </a:rPr>
              <a:t>.</a:t>
            </a:r>
            <a:endParaRPr lang="en-GB" sz="4800" b="1" dirty="0" smtClean="0">
              <a:solidFill>
                <a:schemeClr val="accent4">
                  <a:lumMod val="50000"/>
                </a:schemeClr>
              </a:solidFill>
              <a:latin typeface="Agency FB" panose="020B0503020202020204" pitchFamily="34" charset="0"/>
            </a:endParaRPr>
          </a:p>
        </p:txBody>
      </p:sp>
    </p:spTree>
    <p:extLst>
      <p:ext uri="{BB962C8B-B14F-4D97-AF65-F5344CB8AC3E}">
        <p14:creationId xmlns:p14="http://schemas.microsoft.com/office/powerpoint/2010/main" val="213136926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138" y="113123"/>
            <a:ext cx="10515600" cy="1131216"/>
          </a:xfrm>
          <a:solidFill>
            <a:schemeClr val="accent6">
              <a:lumMod val="40000"/>
              <a:lumOff val="60000"/>
            </a:schemeClr>
          </a:solidFill>
          <a:effectLst>
            <a:glow rad="101600">
              <a:schemeClr val="accent4">
                <a:satMod val="175000"/>
                <a:alpha val="40000"/>
              </a:schemeClr>
            </a:glow>
            <a:outerShdw blurRad="63500" sx="102000" sy="102000" algn="ctr" rotWithShape="0">
              <a:prstClr val="black">
                <a:alpha val="40000"/>
              </a:prstClr>
            </a:outerShdw>
          </a:effectLst>
          <a:scene3d>
            <a:camera prst="perspectiveFront"/>
            <a:lightRig rig="threePt" dir="t"/>
          </a:scene3d>
          <a:sp3d>
            <a:bevelT prst="relaxedInset"/>
          </a:sp3d>
        </p:spPr>
        <p:txBody>
          <a:bodyPr>
            <a:normAutofit/>
          </a:bodyPr>
          <a:lstStyle/>
          <a:p>
            <a:pPr algn="ctr"/>
            <a:r>
              <a:rPr lang="en-GB" sz="6000" b="1" dirty="0" smtClean="0">
                <a:solidFill>
                  <a:srgbClr val="002060"/>
                </a:solidFill>
                <a:latin typeface="Bodoni MT Black" panose="02070A03080606020203" pitchFamily="18" charset="0"/>
              </a:rPr>
              <a:t>GARNISHEE ORDER</a:t>
            </a:r>
            <a:endParaRPr lang="en-IN" sz="6000" dirty="0">
              <a:solidFill>
                <a:srgbClr val="002060"/>
              </a:solidFill>
              <a:latin typeface="Bodoni MT Black" panose="02070A03080606020203" pitchFamily="18" charset="0"/>
            </a:endParaRPr>
          </a:p>
        </p:txBody>
      </p:sp>
      <p:sp>
        <p:nvSpPr>
          <p:cNvPr id="3" name="Content Placeholder 2"/>
          <p:cNvSpPr>
            <a:spLocks noGrp="1"/>
          </p:cNvSpPr>
          <p:nvPr>
            <p:ph idx="1"/>
          </p:nvPr>
        </p:nvSpPr>
        <p:spPr>
          <a:xfrm>
            <a:off x="691037" y="1379859"/>
            <a:ext cx="11314129" cy="4766941"/>
          </a:xfrm>
        </p:spPr>
        <p:txBody>
          <a:bodyPr>
            <a:noAutofit/>
          </a:bodyPr>
          <a:lstStyle/>
          <a:p>
            <a:pPr algn="just">
              <a:buFont typeface="Wingdings" panose="05000000000000000000" pitchFamily="2" charset="2"/>
              <a:buChar char="v"/>
            </a:pPr>
            <a:r>
              <a:rPr lang="en-GB" sz="4800" b="1" dirty="0" smtClean="0">
                <a:solidFill>
                  <a:schemeClr val="accent4">
                    <a:lumMod val="50000"/>
                  </a:schemeClr>
                </a:solidFill>
                <a:latin typeface="Agency FB" panose="020B0503020202020204" pitchFamily="34" charset="0"/>
              </a:rPr>
              <a:t>Garnishee </a:t>
            </a:r>
            <a:r>
              <a:rPr lang="en-GB" sz="4800" b="1" dirty="0" smtClean="0">
                <a:solidFill>
                  <a:schemeClr val="accent4">
                    <a:lumMod val="50000"/>
                  </a:schemeClr>
                </a:solidFill>
                <a:latin typeface="Agency FB" panose="020B0503020202020204" pitchFamily="34" charset="0"/>
              </a:rPr>
              <a:t>Order is an order passed by an executing court directing or ordering a garnishee not to pay money to judgment debtor since the latter is indebted to the </a:t>
            </a:r>
            <a:r>
              <a:rPr lang="en-GB" sz="4800" b="1" u="sng" dirty="0" err="1" smtClean="0">
                <a:solidFill>
                  <a:schemeClr val="bg2">
                    <a:lumMod val="10000"/>
                  </a:schemeClr>
                </a:solidFill>
                <a:latin typeface="Agency FB" panose="020B0503020202020204" pitchFamily="34" charset="0"/>
              </a:rPr>
              <a:t>garnisher</a:t>
            </a:r>
            <a:r>
              <a:rPr lang="en-GB" sz="4800" b="1" dirty="0" smtClean="0">
                <a:solidFill>
                  <a:schemeClr val="bg2">
                    <a:lumMod val="10000"/>
                  </a:schemeClr>
                </a:solidFill>
                <a:latin typeface="Agency FB" panose="020B0503020202020204" pitchFamily="34" charset="0"/>
              </a:rPr>
              <a:t> (</a:t>
            </a:r>
            <a:r>
              <a:rPr lang="en-GB" sz="4800" b="1" u="sng" dirty="0" smtClean="0">
                <a:solidFill>
                  <a:schemeClr val="bg2">
                    <a:lumMod val="10000"/>
                  </a:schemeClr>
                </a:solidFill>
                <a:latin typeface="Agency FB" panose="020B0503020202020204" pitchFamily="34" charset="0"/>
              </a:rPr>
              <a:t>decree holder</a:t>
            </a:r>
            <a:r>
              <a:rPr lang="en-GB" sz="4800" b="1" dirty="0" smtClean="0">
                <a:solidFill>
                  <a:schemeClr val="bg2">
                    <a:lumMod val="10000"/>
                  </a:schemeClr>
                </a:solidFill>
                <a:latin typeface="Agency FB" panose="020B0503020202020204" pitchFamily="34" charset="0"/>
              </a:rPr>
              <a:t>)</a:t>
            </a:r>
            <a:r>
              <a:rPr lang="en-GB" sz="4800" b="1" dirty="0" smtClean="0">
                <a:solidFill>
                  <a:schemeClr val="accent4">
                    <a:lumMod val="50000"/>
                  </a:schemeClr>
                </a:solidFill>
                <a:latin typeface="Agency FB" panose="020B0503020202020204" pitchFamily="34" charset="0"/>
              </a:rPr>
              <a:t>. </a:t>
            </a:r>
            <a:endParaRPr lang="en-GB" sz="4800" b="1" dirty="0" smtClean="0">
              <a:solidFill>
                <a:schemeClr val="accent4">
                  <a:lumMod val="50000"/>
                </a:schemeClr>
              </a:solidFill>
              <a:latin typeface="Agency FB" panose="020B0503020202020204" pitchFamily="34" charset="0"/>
            </a:endParaRPr>
          </a:p>
          <a:p>
            <a:pPr algn="just">
              <a:buFont typeface="Wingdings" panose="05000000000000000000" pitchFamily="2" charset="2"/>
              <a:buChar char="v"/>
            </a:pPr>
            <a:r>
              <a:rPr lang="en-GB" sz="4800" b="1" dirty="0" smtClean="0">
                <a:solidFill>
                  <a:schemeClr val="accent4">
                    <a:lumMod val="50000"/>
                  </a:schemeClr>
                </a:solidFill>
                <a:latin typeface="Agency FB" panose="020B0503020202020204" pitchFamily="34" charset="0"/>
              </a:rPr>
              <a:t>It </a:t>
            </a:r>
            <a:r>
              <a:rPr lang="en-GB" sz="4800" b="1" dirty="0" smtClean="0">
                <a:solidFill>
                  <a:schemeClr val="accent4">
                    <a:lumMod val="50000"/>
                  </a:schemeClr>
                </a:solidFill>
                <a:latin typeface="Agency FB" panose="020B0503020202020204" pitchFamily="34" charset="0"/>
              </a:rPr>
              <a:t>is an Order of the court to attach money or Goods belonging to the judgment debtor in the hands of a </a:t>
            </a:r>
            <a:r>
              <a:rPr lang="en-GB" sz="4800" b="1" dirty="0" smtClean="0">
                <a:solidFill>
                  <a:schemeClr val="bg2">
                    <a:lumMod val="10000"/>
                  </a:schemeClr>
                </a:solidFill>
                <a:latin typeface="Agency FB" panose="020B0503020202020204" pitchFamily="34" charset="0"/>
              </a:rPr>
              <a:t>third person</a:t>
            </a:r>
            <a:r>
              <a:rPr lang="en-GB" sz="4800" b="1" dirty="0" smtClean="0">
                <a:solidFill>
                  <a:schemeClr val="accent4">
                    <a:lumMod val="50000"/>
                  </a:schemeClr>
                </a:solidFill>
                <a:latin typeface="Agency FB" panose="020B0503020202020204" pitchFamily="34" charset="0"/>
              </a:rPr>
              <a:t>.</a:t>
            </a:r>
            <a:endParaRPr lang="en-IN" sz="4800" b="1" dirty="0">
              <a:solidFill>
                <a:schemeClr val="accent4">
                  <a:lumMod val="50000"/>
                </a:schemeClr>
              </a:solidFill>
              <a:latin typeface="Agency FB" panose="020B0503020202020204" pitchFamily="34" charset="0"/>
            </a:endParaRPr>
          </a:p>
        </p:txBody>
      </p:sp>
    </p:spTree>
    <p:extLst>
      <p:ext uri="{BB962C8B-B14F-4D97-AF65-F5344CB8AC3E}">
        <p14:creationId xmlns:p14="http://schemas.microsoft.com/office/powerpoint/2010/main" val="363910935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415"/>
            <a:ext cx="11096134" cy="1615274"/>
          </a:xfrm>
          <a:solidFill>
            <a:schemeClr val="accent6">
              <a:lumMod val="40000"/>
              <a:lumOff val="60000"/>
            </a:schemeClr>
          </a:solidFill>
          <a:effectLst>
            <a:glow rad="101600">
              <a:schemeClr val="accent3">
                <a:satMod val="175000"/>
                <a:alpha val="40000"/>
              </a:schemeClr>
            </a:glow>
            <a:reflection blurRad="6350" stA="52000" endA="300" endPos="35000" dir="5400000" sy="-100000" algn="bl" rotWithShape="0"/>
          </a:effectLst>
          <a:scene3d>
            <a:camera prst="perspectiveAbove"/>
            <a:lightRig rig="threePt" dir="t"/>
          </a:scene3d>
          <a:sp3d>
            <a:bevelT prst="convex"/>
          </a:sp3d>
        </p:spPr>
        <p:txBody>
          <a:bodyPr>
            <a:noAutofit/>
          </a:bodyPr>
          <a:lstStyle/>
          <a:p>
            <a:pPr algn="ctr"/>
            <a:r>
              <a:rPr lang="en-GB" sz="4800" b="1" dirty="0" smtClean="0">
                <a:solidFill>
                  <a:srgbClr val="002060"/>
                </a:solidFill>
                <a:latin typeface="Bodoni MT Black" panose="02070A03080606020203" pitchFamily="18" charset="0"/>
              </a:rPr>
              <a:t>HOW A GARNISHEE ORDER WORKS?</a:t>
            </a:r>
            <a:endParaRPr lang="en-IN" sz="4800" dirty="0">
              <a:solidFill>
                <a:srgbClr val="002060"/>
              </a:solidFill>
              <a:latin typeface="Bodoni MT Black" panose="02070A03080606020203" pitchFamily="18" charset="0"/>
            </a:endParaRPr>
          </a:p>
        </p:txBody>
      </p:sp>
      <p:sp>
        <p:nvSpPr>
          <p:cNvPr id="3" name="Content Placeholder 2"/>
          <p:cNvSpPr>
            <a:spLocks noGrp="1"/>
          </p:cNvSpPr>
          <p:nvPr>
            <p:ph idx="1"/>
          </p:nvPr>
        </p:nvSpPr>
        <p:spPr>
          <a:xfrm>
            <a:off x="735291" y="1825625"/>
            <a:ext cx="11456709" cy="4351338"/>
          </a:xfrm>
        </p:spPr>
        <p:txBody>
          <a:bodyPr>
            <a:normAutofit fontScale="92500" lnSpcReduction="10000"/>
          </a:bodyPr>
          <a:lstStyle/>
          <a:p>
            <a:pPr algn="just">
              <a:buFont typeface="Wingdings" panose="05000000000000000000" pitchFamily="2" charset="2"/>
              <a:buChar char="v"/>
            </a:pPr>
            <a:r>
              <a:rPr lang="en-GB" sz="4400" b="1" dirty="0" smtClean="0">
                <a:solidFill>
                  <a:schemeClr val="accent4">
                    <a:lumMod val="50000"/>
                  </a:schemeClr>
                </a:solidFill>
                <a:latin typeface="Agency FB" panose="020B0503020202020204" pitchFamily="34" charset="0"/>
              </a:rPr>
              <a:t>A </a:t>
            </a:r>
            <a:r>
              <a:rPr lang="en-GB" sz="4400" b="1" dirty="0">
                <a:solidFill>
                  <a:schemeClr val="accent4">
                    <a:lumMod val="50000"/>
                  </a:schemeClr>
                </a:solidFill>
                <a:latin typeface="Agency FB" panose="020B0503020202020204" pitchFamily="34" charset="0"/>
              </a:rPr>
              <a:t>default judgement is usually obtained by a creditor either when a debt has gone unpaid, you haven’t been able to come to any agreement with the creditor about repaying the debt, or other alternative debt collection avenues have been exhausted. </a:t>
            </a:r>
            <a:endParaRPr lang="en-GB" sz="4400" b="1" dirty="0" smtClean="0">
              <a:solidFill>
                <a:schemeClr val="accent4">
                  <a:lumMod val="50000"/>
                </a:schemeClr>
              </a:solidFill>
              <a:latin typeface="Agency FB" panose="020B0503020202020204" pitchFamily="34" charset="0"/>
            </a:endParaRPr>
          </a:p>
          <a:p>
            <a:pPr algn="just">
              <a:buFont typeface="Wingdings" panose="05000000000000000000" pitchFamily="2" charset="2"/>
              <a:buChar char="v"/>
            </a:pPr>
            <a:r>
              <a:rPr lang="en-GB" sz="4400" b="1" dirty="0" smtClean="0">
                <a:solidFill>
                  <a:schemeClr val="accent4">
                    <a:lumMod val="50000"/>
                  </a:schemeClr>
                </a:solidFill>
                <a:latin typeface="Agency FB" panose="020B0503020202020204" pitchFamily="34" charset="0"/>
              </a:rPr>
              <a:t>If </a:t>
            </a:r>
            <a:r>
              <a:rPr lang="en-GB" sz="4400" b="1" dirty="0">
                <a:solidFill>
                  <a:schemeClr val="accent4">
                    <a:lumMod val="50000"/>
                  </a:schemeClr>
                </a:solidFill>
                <a:latin typeface="Agency FB" panose="020B0503020202020204" pitchFamily="34" charset="0"/>
              </a:rPr>
              <a:t>a garnishee order is made against you, then your bank, financial institution, or employer will likely be notified rather than you</a:t>
            </a:r>
            <a:r>
              <a:rPr lang="en-GB" sz="4400" b="1" dirty="0" smtClean="0">
                <a:solidFill>
                  <a:schemeClr val="accent4">
                    <a:lumMod val="50000"/>
                  </a:schemeClr>
                </a:solidFill>
                <a:latin typeface="Agency FB" panose="020B0503020202020204" pitchFamily="34" charset="0"/>
              </a:rPr>
              <a:t>.</a:t>
            </a:r>
          </a:p>
          <a:p>
            <a:pPr marL="0" indent="0">
              <a:buNone/>
            </a:pPr>
            <a:endParaRPr lang="en-IN" dirty="0"/>
          </a:p>
        </p:txBody>
      </p:sp>
    </p:spTree>
    <p:extLst>
      <p:ext uri="{BB962C8B-B14F-4D97-AF65-F5344CB8AC3E}">
        <p14:creationId xmlns:p14="http://schemas.microsoft.com/office/powerpoint/2010/main" val="61244084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415"/>
            <a:ext cx="11096134" cy="1615274"/>
          </a:xfrm>
          <a:solidFill>
            <a:schemeClr val="accent6">
              <a:lumMod val="40000"/>
              <a:lumOff val="60000"/>
            </a:schemeClr>
          </a:solidFill>
          <a:effectLst>
            <a:glow rad="101600">
              <a:schemeClr val="accent3">
                <a:satMod val="175000"/>
                <a:alpha val="40000"/>
              </a:schemeClr>
            </a:glow>
            <a:reflection blurRad="6350" stA="52000" endA="300" endPos="35000" dir="5400000" sy="-100000" algn="bl" rotWithShape="0"/>
          </a:effectLst>
          <a:scene3d>
            <a:camera prst="perspectiveAbove"/>
            <a:lightRig rig="threePt" dir="t"/>
          </a:scene3d>
          <a:sp3d>
            <a:bevelT prst="convex"/>
          </a:sp3d>
        </p:spPr>
        <p:txBody>
          <a:bodyPr>
            <a:noAutofit/>
          </a:bodyPr>
          <a:lstStyle/>
          <a:p>
            <a:pPr algn="ctr"/>
            <a:r>
              <a:rPr lang="en-GB" sz="4800" b="1" dirty="0" smtClean="0">
                <a:solidFill>
                  <a:srgbClr val="002060"/>
                </a:solidFill>
                <a:latin typeface="Bodoni MT Black" panose="02070A03080606020203" pitchFamily="18" charset="0"/>
              </a:rPr>
              <a:t>HOW A GARNISHEE ORDER WORKS?</a:t>
            </a:r>
            <a:endParaRPr lang="en-IN" sz="4800" dirty="0">
              <a:solidFill>
                <a:srgbClr val="002060"/>
              </a:solidFill>
              <a:latin typeface="Bodoni MT Black" panose="02070A03080606020203" pitchFamily="18" charset="0"/>
            </a:endParaRPr>
          </a:p>
        </p:txBody>
      </p:sp>
      <p:sp>
        <p:nvSpPr>
          <p:cNvPr id="3" name="Content Placeholder 2"/>
          <p:cNvSpPr>
            <a:spLocks noGrp="1"/>
          </p:cNvSpPr>
          <p:nvPr>
            <p:ph idx="1"/>
          </p:nvPr>
        </p:nvSpPr>
        <p:spPr>
          <a:xfrm>
            <a:off x="685800" y="1825625"/>
            <a:ext cx="11506200" cy="4351338"/>
          </a:xfrm>
        </p:spPr>
        <p:txBody>
          <a:bodyPr>
            <a:normAutofit/>
          </a:bodyPr>
          <a:lstStyle/>
          <a:p>
            <a:pPr algn="just">
              <a:buFont typeface="Wingdings" panose="05000000000000000000" pitchFamily="2" charset="2"/>
              <a:buChar char="v"/>
            </a:pPr>
            <a:r>
              <a:rPr lang="en-GB" sz="4800" b="1" dirty="0" smtClean="0">
                <a:solidFill>
                  <a:schemeClr val="accent4">
                    <a:lumMod val="50000"/>
                  </a:schemeClr>
                </a:solidFill>
                <a:latin typeface="Agency FB" panose="020B0503020202020204" pitchFamily="34" charset="0"/>
              </a:rPr>
              <a:t>The </a:t>
            </a:r>
            <a:r>
              <a:rPr lang="en-GB" sz="4800" b="1" dirty="0">
                <a:solidFill>
                  <a:schemeClr val="accent4">
                    <a:lumMod val="50000"/>
                  </a:schemeClr>
                </a:solidFill>
                <a:latin typeface="Agency FB" panose="020B0503020202020204" pitchFamily="34" charset="0"/>
              </a:rPr>
              <a:t>payment made by the garnishee into the court pursuant to the notice shall be treated as a valid discharge to him as against the judgment debtor. </a:t>
            </a:r>
            <a:endParaRPr lang="en-GB" sz="4800" b="1" dirty="0" smtClean="0">
              <a:solidFill>
                <a:schemeClr val="accent4">
                  <a:lumMod val="50000"/>
                </a:schemeClr>
              </a:solidFill>
              <a:latin typeface="Agency FB" panose="020B0503020202020204" pitchFamily="34" charset="0"/>
            </a:endParaRPr>
          </a:p>
          <a:p>
            <a:pPr algn="just">
              <a:buFont typeface="Wingdings" panose="05000000000000000000" pitchFamily="2" charset="2"/>
              <a:buChar char="v"/>
            </a:pPr>
            <a:r>
              <a:rPr lang="en-GB" sz="4800" b="1" dirty="0" smtClean="0">
                <a:solidFill>
                  <a:schemeClr val="accent4">
                    <a:lumMod val="50000"/>
                  </a:schemeClr>
                </a:solidFill>
                <a:latin typeface="Agency FB" panose="020B0503020202020204" pitchFamily="34" charset="0"/>
              </a:rPr>
              <a:t>The </a:t>
            </a:r>
            <a:r>
              <a:rPr lang="en-GB" sz="4800" b="1" dirty="0">
                <a:solidFill>
                  <a:schemeClr val="accent4">
                    <a:lumMod val="50000"/>
                  </a:schemeClr>
                </a:solidFill>
                <a:latin typeface="Agency FB" panose="020B0503020202020204" pitchFamily="34" charset="0"/>
              </a:rPr>
              <a:t>court may direct that such amount may be paid to the decree holder towards the satisfaction of the decree and costs of the execution.</a:t>
            </a:r>
          </a:p>
          <a:p>
            <a:pPr marL="0" indent="0">
              <a:buNone/>
            </a:pPr>
            <a:endParaRPr lang="en-IN" dirty="0"/>
          </a:p>
        </p:txBody>
      </p:sp>
    </p:spTree>
    <p:extLst>
      <p:ext uri="{BB962C8B-B14F-4D97-AF65-F5344CB8AC3E}">
        <p14:creationId xmlns:p14="http://schemas.microsoft.com/office/powerpoint/2010/main" val="116463218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1133841" cy="1690689"/>
          </a:xfrm>
          <a:solidFill>
            <a:schemeClr val="accent6">
              <a:lumMod val="40000"/>
              <a:lumOff val="60000"/>
            </a:schemeClr>
          </a:solidFill>
          <a:effectLst>
            <a:glow rad="101600">
              <a:schemeClr val="accent4">
                <a:satMod val="175000"/>
                <a:alpha val="40000"/>
              </a:schemeClr>
            </a:glow>
          </a:effectLst>
          <a:scene3d>
            <a:camera prst="perspectiveAbove"/>
            <a:lightRig rig="threePt" dir="t"/>
          </a:scene3d>
          <a:sp3d>
            <a:bevelT prst="slope"/>
          </a:sp3d>
        </p:spPr>
        <p:txBody>
          <a:bodyPr>
            <a:noAutofit/>
          </a:bodyPr>
          <a:lstStyle/>
          <a:p>
            <a:pPr algn="ctr"/>
            <a:r>
              <a:rPr lang="en-GB" sz="5400" b="1" dirty="0" smtClean="0">
                <a:solidFill>
                  <a:srgbClr val="002060"/>
                </a:solidFill>
                <a:latin typeface="Bodoni MT Black" panose="02070A03080606020203" pitchFamily="18" charset="0"/>
              </a:rPr>
              <a:t>FEATURES OF THE </a:t>
            </a:r>
            <a:br>
              <a:rPr lang="en-GB" sz="5400" b="1" dirty="0" smtClean="0">
                <a:solidFill>
                  <a:srgbClr val="002060"/>
                </a:solidFill>
                <a:latin typeface="Bodoni MT Black" panose="02070A03080606020203" pitchFamily="18" charset="0"/>
              </a:rPr>
            </a:br>
            <a:r>
              <a:rPr lang="en-GB" sz="5400" b="1" dirty="0" smtClean="0">
                <a:solidFill>
                  <a:srgbClr val="002060"/>
                </a:solidFill>
                <a:latin typeface="Bodoni MT Black" panose="02070A03080606020203" pitchFamily="18" charset="0"/>
              </a:rPr>
              <a:t>GARNISHEE ORDER</a:t>
            </a:r>
            <a:endParaRPr lang="en-IN" sz="5400" dirty="0">
              <a:solidFill>
                <a:srgbClr val="002060"/>
              </a:solidFill>
              <a:latin typeface="Bodoni MT Black" panose="02070A03080606020203" pitchFamily="18" charset="0"/>
            </a:endParaRPr>
          </a:p>
        </p:txBody>
      </p:sp>
      <p:sp>
        <p:nvSpPr>
          <p:cNvPr id="3" name="Content Placeholder 2"/>
          <p:cNvSpPr>
            <a:spLocks noGrp="1"/>
          </p:cNvSpPr>
          <p:nvPr>
            <p:ph idx="1"/>
          </p:nvPr>
        </p:nvSpPr>
        <p:spPr>
          <a:xfrm>
            <a:off x="688157" y="1825625"/>
            <a:ext cx="11406433" cy="4351338"/>
          </a:xfrm>
        </p:spPr>
        <p:txBody>
          <a:bodyPr>
            <a:normAutofit lnSpcReduction="10000"/>
          </a:bodyPr>
          <a:lstStyle/>
          <a:p>
            <a:pPr algn="just">
              <a:buFont typeface="Wingdings" panose="05000000000000000000" pitchFamily="2" charset="2"/>
              <a:buChar char="v"/>
            </a:pPr>
            <a:r>
              <a:rPr lang="en-GB" sz="4000" b="1" dirty="0" smtClean="0">
                <a:solidFill>
                  <a:schemeClr val="accent4">
                    <a:lumMod val="50000"/>
                  </a:schemeClr>
                </a:solidFill>
                <a:latin typeface="Agency FB" panose="020B0503020202020204" pitchFamily="34" charset="0"/>
              </a:rPr>
              <a:t>The </a:t>
            </a:r>
            <a:r>
              <a:rPr lang="en-GB" sz="4000" b="1" dirty="0">
                <a:solidFill>
                  <a:schemeClr val="accent4">
                    <a:lumMod val="50000"/>
                  </a:schemeClr>
                </a:solidFill>
                <a:latin typeface="Agency FB" panose="020B0503020202020204" pitchFamily="34" charset="0"/>
              </a:rPr>
              <a:t>bank upon whom the order is served is called Garnishee. The depositor who owes money to another person is called judgement debtor. Features of the Garnishee Order are as under;</a:t>
            </a:r>
          </a:p>
          <a:p>
            <a:pPr algn="just">
              <a:buFont typeface="Wingdings" panose="05000000000000000000" pitchFamily="2" charset="2"/>
              <a:buChar char="v"/>
            </a:pPr>
            <a:r>
              <a:rPr lang="en-GB" sz="4000" b="1" dirty="0">
                <a:solidFill>
                  <a:schemeClr val="accent4">
                    <a:lumMod val="50000"/>
                  </a:schemeClr>
                </a:solidFill>
                <a:latin typeface="Agency FB" panose="020B0503020202020204" pitchFamily="34" charset="0"/>
              </a:rPr>
              <a:t>Garnishee Order applies to existing debts as also debts accruing due i.e. SB/CD, RD/FD Accounts.</a:t>
            </a:r>
          </a:p>
          <a:p>
            <a:pPr algn="just">
              <a:buFont typeface="Wingdings" panose="05000000000000000000" pitchFamily="2" charset="2"/>
              <a:buChar char="v"/>
            </a:pPr>
            <a:r>
              <a:rPr lang="en-GB" sz="4000" b="1" dirty="0">
                <a:solidFill>
                  <a:schemeClr val="accent4">
                    <a:lumMod val="50000"/>
                  </a:schemeClr>
                </a:solidFill>
                <a:latin typeface="Agency FB" panose="020B0503020202020204" pitchFamily="34" charset="0"/>
              </a:rPr>
              <a:t>Garnishee Order applies only to those accounts of Judgement Debtor which have </a:t>
            </a:r>
            <a:r>
              <a:rPr lang="en-GB" sz="4000" b="1" dirty="0">
                <a:solidFill>
                  <a:schemeClr val="bg2">
                    <a:lumMod val="10000"/>
                  </a:schemeClr>
                </a:solidFill>
                <a:latin typeface="Agency FB" panose="020B0503020202020204" pitchFamily="34" charset="0"/>
              </a:rPr>
              <a:t>credit balance</a:t>
            </a:r>
            <a:r>
              <a:rPr lang="en-GB" sz="4000" b="1" dirty="0">
                <a:solidFill>
                  <a:schemeClr val="accent4">
                    <a:lumMod val="50000"/>
                  </a:schemeClr>
                </a:solidFill>
                <a:latin typeface="Agency FB" panose="020B0503020202020204" pitchFamily="34" charset="0"/>
              </a:rPr>
              <a:t>.</a:t>
            </a:r>
          </a:p>
          <a:p>
            <a:pPr algn="just"/>
            <a:endParaRPr lang="en-IN" b="1" dirty="0">
              <a:latin typeface="Agency FB" panose="020B0503020202020204" pitchFamily="34" charset="0"/>
            </a:endParaRPr>
          </a:p>
        </p:txBody>
      </p:sp>
    </p:spTree>
    <p:extLst>
      <p:ext uri="{BB962C8B-B14F-4D97-AF65-F5344CB8AC3E}">
        <p14:creationId xmlns:p14="http://schemas.microsoft.com/office/powerpoint/2010/main" val="3764595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1133841" cy="1690689"/>
          </a:xfrm>
          <a:solidFill>
            <a:schemeClr val="accent6">
              <a:lumMod val="40000"/>
              <a:lumOff val="60000"/>
            </a:schemeClr>
          </a:solidFill>
          <a:effectLst>
            <a:glow rad="101600">
              <a:schemeClr val="accent4">
                <a:satMod val="175000"/>
                <a:alpha val="40000"/>
              </a:schemeClr>
            </a:glow>
          </a:effectLst>
          <a:scene3d>
            <a:camera prst="perspectiveAbove"/>
            <a:lightRig rig="threePt" dir="t"/>
          </a:scene3d>
          <a:sp3d>
            <a:bevelT prst="slope"/>
          </a:sp3d>
        </p:spPr>
        <p:txBody>
          <a:bodyPr>
            <a:noAutofit/>
          </a:bodyPr>
          <a:lstStyle/>
          <a:p>
            <a:pPr algn="ctr"/>
            <a:r>
              <a:rPr lang="en-GB" sz="5400" b="1" dirty="0" smtClean="0">
                <a:solidFill>
                  <a:srgbClr val="002060"/>
                </a:solidFill>
                <a:latin typeface="Bodoni MT Black" panose="02070A03080606020203" pitchFamily="18" charset="0"/>
              </a:rPr>
              <a:t>FEATURES OF THE </a:t>
            </a:r>
            <a:br>
              <a:rPr lang="en-GB" sz="5400" b="1" dirty="0" smtClean="0">
                <a:solidFill>
                  <a:srgbClr val="002060"/>
                </a:solidFill>
                <a:latin typeface="Bodoni MT Black" panose="02070A03080606020203" pitchFamily="18" charset="0"/>
              </a:rPr>
            </a:br>
            <a:r>
              <a:rPr lang="en-GB" sz="5400" b="1" dirty="0" smtClean="0">
                <a:solidFill>
                  <a:srgbClr val="002060"/>
                </a:solidFill>
                <a:latin typeface="Bodoni MT Black" panose="02070A03080606020203" pitchFamily="18" charset="0"/>
              </a:rPr>
              <a:t>GARNISHEE ORDER</a:t>
            </a:r>
            <a:endParaRPr lang="en-IN" sz="5400" dirty="0">
              <a:solidFill>
                <a:srgbClr val="002060"/>
              </a:solidFill>
              <a:latin typeface="Bodoni MT Black" panose="02070A03080606020203" pitchFamily="18" charset="0"/>
            </a:endParaRPr>
          </a:p>
        </p:txBody>
      </p:sp>
      <p:sp>
        <p:nvSpPr>
          <p:cNvPr id="3" name="Content Placeholder 2"/>
          <p:cNvSpPr>
            <a:spLocks noGrp="1"/>
          </p:cNvSpPr>
          <p:nvPr>
            <p:ph idx="1"/>
          </p:nvPr>
        </p:nvSpPr>
        <p:spPr>
          <a:xfrm>
            <a:off x="725864" y="1825625"/>
            <a:ext cx="11349872" cy="4351338"/>
          </a:xfrm>
        </p:spPr>
        <p:txBody>
          <a:bodyPr>
            <a:noAutofit/>
          </a:bodyPr>
          <a:lstStyle/>
          <a:p>
            <a:pPr algn="just">
              <a:buFont typeface="Wingdings" panose="05000000000000000000" pitchFamily="2" charset="2"/>
              <a:buChar char="v"/>
            </a:pPr>
            <a:r>
              <a:rPr lang="en-GB" sz="3200" b="1" dirty="0" smtClean="0">
                <a:solidFill>
                  <a:schemeClr val="accent4">
                    <a:lumMod val="50000"/>
                  </a:schemeClr>
                </a:solidFill>
                <a:latin typeface="Agency FB" panose="020B0503020202020204" pitchFamily="34" charset="0"/>
              </a:rPr>
              <a:t>The </a:t>
            </a:r>
            <a:r>
              <a:rPr lang="en-GB" sz="3200" b="1" dirty="0">
                <a:solidFill>
                  <a:schemeClr val="accent4">
                    <a:lumMod val="50000"/>
                  </a:schemeClr>
                </a:solidFill>
                <a:latin typeface="Agency FB" panose="020B0503020202020204" pitchFamily="34" charset="0"/>
              </a:rPr>
              <a:t>relationship between bank and judgement debtor is of debtor and creditor. </a:t>
            </a:r>
            <a:endParaRPr lang="en-GB" sz="3200" b="1" dirty="0" smtClean="0">
              <a:solidFill>
                <a:schemeClr val="accent4">
                  <a:lumMod val="50000"/>
                </a:schemeClr>
              </a:solidFill>
              <a:latin typeface="Agency FB" panose="020B0503020202020204" pitchFamily="34" charset="0"/>
            </a:endParaRPr>
          </a:p>
          <a:p>
            <a:pPr algn="just">
              <a:buFont typeface="Wingdings" panose="05000000000000000000" pitchFamily="2" charset="2"/>
              <a:buChar char="v"/>
            </a:pPr>
            <a:r>
              <a:rPr lang="en-GB" sz="3200" b="1" dirty="0" smtClean="0">
                <a:solidFill>
                  <a:schemeClr val="accent4">
                    <a:lumMod val="50000"/>
                  </a:schemeClr>
                </a:solidFill>
                <a:latin typeface="Agency FB" panose="020B0503020202020204" pitchFamily="34" charset="0"/>
              </a:rPr>
              <a:t>Bank </a:t>
            </a:r>
            <a:r>
              <a:rPr lang="en-GB" sz="3200" b="1" dirty="0">
                <a:solidFill>
                  <a:schemeClr val="accent4">
                    <a:lumMod val="50000"/>
                  </a:schemeClr>
                </a:solidFill>
                <a:latin typeface="Agency FB" panose="020B0503020202020204" pitchFamily="34" charset="0"/>
              </a:rPr>
              <a:t>is the debtor of Judgement Debtor who is a creditor of the bank.</a:t>
            </a:r>
          </a:p>
          <a:p>
            <a:pPr algn="just">
              <a:buFont typeface="Wingdings" panose="05000000000000000000" pitchFamily="2" charset="2"/>
              <a:buChar char="v"/>
            </a:pPr>
            <a:r>
              <a:rPr lang="en-GB" sz="3200" b="1" dirty="0">
                <a:solidFill>
                  <a:schemeClr val="accent4">
                    <a:lumMod val="50000"/>
                  </a:schemeClr>
                </a:solidFill>
                <a:latin typeface="Agency FB" panose="020B0503020202020204" pitchFamily="34" charset="0"/>
              </a:rPr>
              <a:t>Garnishee Order does not apply to </a:t>
            </a:r>
            <a:r>
              <a:rPr lang="en-GB" sz="3200" b="1" dirty="0">
                <a:solidFill>
                  <a:schemeClr val="bg2">
                    <a:lumMod val="10000"/>
                  </a:schemeClr>
                </a:solidFill>
                <a:latin typeface="Agency FB" panose="020B0503020202020204" pitchFamily="34" charset="0"/>
              </a:rPr>
              <a:t>money deposited subsequent </a:t>
            </a:r>
            <a:r>
              <a:rPr lang="en-GB" sz="3200" b="1" dirty="0">
                <a:solidFill>
                  <a:schemeClr val="accent4">
                    <a:lumMod val="50000"/>
                  </a:schemeClr>
                </a:solidFill>
                <a:latin typeface="Agency FB" panose="020B0503020202020204" pitchFamily="34" charset="0"/>
              </a:rPr>
              <a:t>to receipt of Garnishee Order. </a:t>
            </a:r>
            <a:endParaRPr lang="en-GB" sz="3200" b="1" dirty="0" smtClean="0">
              <a:solidFill>
                <a:schemeClr val="accent4">
                  <a:lumMod val="50000"/>
                </a:schemeClr>
              </a:solidFill>
              <a:latin typeface="Agency FB" panose="020B0503020202020204" pitchFamily="34" charset="0"/>
            </a:endParaRPr>
          </a:p>
          <a:p>
            <a:pPr algn="just">
              <a:buFont typeface="Wingdings" panose="05000000000000000000" pitchFamily="2" charset="2"/>
              <a:buChar char="v"/>
            </a:pPr>
            <a:r>
              <a:rPr lang="en-GB" sz="3200" b="1" dirty="0" smtClean="0">
                <a:solidFill>
                  <a:schemeClr val="accent4">
                    <a:lumMod val="50000"/>
                  </a:schemeClr>
                </a:solidFill>
                <a:latin typeface="Agency FB" panose="020B0503020202020204" pitchFamily="34" charset="0"/>
              </a:rPr>
              <a:t>It </a:t>
            </a:r>
            <a:r>
              <a:rPr lang="en-GB" sz="3200" b="1" dirty="0">
                <a:solidFill>
                  <a:schemeClr val="accent4">
                    <a:lumMod val="50000"/>
                  </a:schemeClr>
                </a:solidFill>
                <a:latin typeface="Agency FB" panose="020B0503020202020204" pitchFamily="34" charset="0"/>
              </a:rPr>
              <a:t>also does not apply to </a:t>
            </a:r>
            <a:r>
              <a:rPr lang="en-GB" sz="3200" b="1" dirty="0">
                <a:solidFill>
                  <a:schemeClr val="bg2">
                    <a:lumMod val="10000"/>
                  </a:schemeClr>
                </a:solidFill>
                <a:latin typeface="Agency FB" panose="020B0503020202020204" pitchFamily="34" charset="0"/>
              </a:rPr>
              <a:t>cheques sent for collection </a:t>
            </a:r>
            <a:r>
              <a:rPr lang="en-GB" sz="3200" b="1" dirty="0">
                <a:solidFill>
                  <a:schemeClr val="accent4">
                    <a:lumMod val="50000"/>
                  </a:schemeClr>
                </a:solidFill>
                <a:latin typeface="Agency FB" panose="020B0503020202020204" pitchFamily="34" charset="0"/>
              </a:rPr>
              <a:t>but yet to be realized. </a:t>
            </a:r>
            <a:endParaRPr lang="en-GB" sz="3200" b="1" dirty="0" smtClean="0">
              <a:solidFill>
                <a:schemeClr val="accent4">
                  <a:lumMod val="50000"/>
                </a:schemeClr>
              </a:solidFill>
              <a:latin typeface="Agency FB" panose="020B0503020202020204" pitchFamily="34" charset="0"/>
            </a:endParaRPr>
          </a:p>
          <a:p>
            <a:pPr algn="just">
              <a:buFont typeface="Wingdings" panose="05000000000000000000" pitchFamily="2" charset="2"/>
              <a:buChar char="v"/>
            </a:pPr>
            <a:r>
              <a:rPr lang="en-GB" sz="3200" b="1" dirty="0" smtClean="0">
                <a:solidFill>
                  <a:schemeClr val="accent4">
                    <a:lumMod val="50000"/>
                  </a:schemeClr>
                </a:solidFill>
                <a:latin typeface="Agency FB" panose="020B0503020202020204" pitchFamily="34" charset="0"/>
              </a:rPr>
              <a:t>But </a:t>
            </a:r>
            <a:r>
              <a:rPr lang="en-GB" sz="3200" b="1" dirty="0">
                <a:solidFill>
                  <a:schemeClr val="accent4">
                    <a:lumMod val="50000"/>
                  </a:schemeClr>
                </a:solidFill>
                <a:latin typeface="Agency FB" panose="020B0503020202020204" pitchFamily="34" charset="0"/>
              </a:rPr>
              <a:t>if credit was allowed in the account before realization with power to withdraw to customer, Garnishee order will be applicable on this amount</a:t>
            </a:r>
            <a:r>
              <a:rPr lang="en-GB" sz="3200" b="1" dirty="0" smtClean="0">
                <a:solidFill>
                  <a:schemeClr val="accent4">
                    <a:lumMod val="50000"/>
                  </a:schemeClr>
                </a:solidFill>
                <a:latin typeface="Agency FB" panose="020B0503020202020204" pitchFamily="34" charset="0"/>
              </a:rPr>
              <a:t>.</a:t>
            </a:r>
            <a:endParaRPr lang="en-GB" sz="3200" b="1" dirty="0">
              <a:solidFill>
                <a:schemeClr val="accent4">
                  <a:lumMod val="50000"/>
                </a:schemeClr>
              </a:solidFill>
              <a:latin typeface="Agency FB" panose="020B0503020202020204" pitchFamily="34" charset="0"/>
            </a:endParaRPr>
          </a:p>
        </p:txBody>
      </p:sp>
    </p:spTree>
    <p:extLst>
      <p:ext uri="{BB962C8B-B14F-4D97-AF65-F5344CB8AC3E}">
        <p14:creationId xmlns:p14="http://schemas.microsoft.com/office/powerpoint/2010/main" val="38091414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1133841" cy="4351338"/>
          </a:xfrm>
        </p:spPr>
        <p:txBody>
          <a:bodyPr>
            <a:noAutofit/>
          </a:bodyPr>
          <a:lstStyle/>
          <a:p>
            <a:pPr algn="just">
              <a:buFont typeface="Wingdings" panose="05000000000000000000" pitchFamily="2" charset="2"/>
              <a:buChar char="v"/>
            </a:pPr>
            <a:r>
              <a:rPr lang="en-GB" sz="3600" b="1" dirty="0">
                <a:solidFill>
                  <a:schemeClr val="accent4">
                    <a:lumMod val="50000"/>
                  </a:schemeClr>
                </a:solidFill>
                <a:latin typeface="Agency FB" panose="020B0503020202020204" pitchFamily="34" charset="0"/>
              </a:rPr>
              <a:t>Garnishee Order does not apply to </a:t>
            </a:r>
            <a:r>
              <a:rPr lang="en-GB" sz="3600" b="1" dirty="0">
                <a:solidFill>
                  <a:schemeClr val="bg2">
                    <a:lumMod val="10000"/>
                  </a:schemeClr>
                </a:solidFill>
                <a:latin typeface="Agency FB" panose="020B0503020202020204" pitchFamily="34" charset="0"/>
              </a:rPr>
              <a:t>unutilized portion </a:t>
            </a:r>
            <a:r>
              <a:rPr lang="en-GB" sz="3600" b="1" dirty="0">
                <a:solidFill>
                  <a:schemeClr val="accent4">
                    <a:lumMod val="50000"/>
                  </a:schemeClr>
                </a:solidFill>
                <a:latin typeface="Agency FB" panose="020B0503020202020204" pitchFamily="34" charset="0"/>
              </a:rPr>
              <a:t>of overdraft or cash credit account of the borrower as no debt is due to judgement debtor. </a:t>
            </a:r>
            <a:endParaRPr lang="en-GB" sz="3600" b="1" dirty="0" smtClean="0">
              <a:solidFill>
                <a:schemeClr val="accent4">
                  <a:lumMod val="50000"/>
                </a:schemeClr>
              </a:solidFill>
              <a:latin typeface="Agency FB" panose="020B0503020202020204" pitchFamily="34" charset="0"/>
            </a:endParaRPr>
          </a:p>
          <a:p>
            <a:pPr marL="0" indent="0" algn="just">
              <a:buNone/>
            </a:pPr>
            <a:r>
              <a:rPr lang="en-GB" sz="3600" b="1" dirty="0" smtClean="0">
                <a:solidFill>
                  <a:srgbClr val="7030A0"/>
                </a:solidFill>
                <a:latin typeface="Agency FB" panose="020B0503020202020204" pitchFamily="34" charset="0"/>
              </a:rPr>
              <a:t>For </a:t>
            </a:r>
            <a:r>
              <a:rPr lang="en-GB" sz="3600" b="1" dirty="0">
                <a:solidFill>
                  <a:srgbClr val="7030A0"/>
                </a:solidFill>
                <a:latin typeface="Agency FB" panose="020B0503020202020204" pitchFamily="34" charset="0"/>
              </a:rPr>
              <a:t>example, if limit is </a:t>
            </a:r>
            <a:r>
              <a:rPr lang="en-GB" sz="3600" b="1" dirty="0" err="1">
                <a:solidFill>
                  <a:srgbClr val="7030A0"/>
                </a:solidFill>
                <a:latin typeface="Agency FB" panose="020B0503020202020204" pitchFamily="34" charset="0"/>
              </a:rPr>
              <a:t>Rs</a:t>
            </a:r>
            <a:r>
              <a:rPr lang="en-GB" sz="3600" b="1" dirty="0">
                <a:solidFill>
                  <a:srgbClr val="7030A0"/>
                </a:solidFill>
                <a:latin typeface="Agency FB" panose="020B0503020202020204" pitchFamily="34" charset="0"/>
              </a:rPr>
              <a:t> 4 </a:t>
            </a:r>
            <a:r>
              <a:rPr lang="en-GB" sz="3600" b="1" dirty="0" err="1">
                <a:solidFill>
                  <a:srgbClr val="7030A0"/>
                </a:solidFill>
                <a:latin typeface="Agency FB" panose="020B0503020202020204" pitchFamily="34" charset="0"/>
              </a:rPr>
              <a:t>crore</a:t>
            </a:r>
            <a:r>
              <a:rPr lang="en-GB" sz="3600" b="1" dirty="0">
                <a:solidFill>
                  <a:srgbClr val="7030A0"/>
                </a:solidFill>
                <a:latin typeface="Agency FB" panose="020B0503020202020204" pitchFamily="34" charset="0"/>
              </a:rPr>
              <a:t> and outstanding is debit </a:t>
            </a:r>
            <a:r>
              <a:rPr lang="en-GB" sz="3600" b="1" dirty="0" err="1">
                <a:solidFill>
                  <a:srgbClr val="7030A0"/>
                </a:solidFill>
                <a:latin typeface="Agency FB" panose="020B0503020202020204" pitchFamily="34" charset="0"/>
              </a:rPr>
              <a:t>Rs</a:t>
            </a:r>
            <a:r>
              <a:rPr lang="en-GB" sz="3600" b="1" dirty="0">
                <a:solidFill>
                  <a:srgbClr val="7030A0"/>
                </a:solidFill>
                <a:latin typeface="Agency FB" panose="020B0503020202020204" pitchFamily="34" charset="0"/>
              </a:rPr>
              <a:t> 3 </a:t>
            </a:r>
            <a:r>
              <a:rPr lang="en-GB" sz="3600" b="1" dirty="0" err="1">
                <a:solidFill>
                  <a:srgbClr val="7030A0"/>
                </a:solidFill>
                <a:latin typeface="Agency FB" panose="020B0503020202020204" pitchFamily="34" charset="0"/>
              </a:rPr>
              <a:t>crore</a:t>
            </a:r>
            <a:r>
              <a:rPr lang="en-GB" sz="3600" b="1" dirty="0">
                <a:solidFill>
                  <a:srgbClr val="7030A0"/>
                </a:solidFill>
                <a:latin typeface="Agency FB" panose="020B0503020202020204" pitchFamily="34" charset="0"/>
              </a:rPr>
              <a:t>, Garnishee order is not applicable on the balance </a:t>
            </a:r>
            <a:r>
              <a:rPr lang="en-GB" sz="3600" b="1" dirty="0" err="1">
                <a:solidFill>
                  <a:srgbClr val="7030A0"/>
                </a:solidFill>
                <a:latin typeface="Agency FB" panose="020B0503020202020204" pitchFamily="34" charset="0"/>
              </a:rPr>
              <a:t>Rs</a:t>
            </a:r>
            <a:r>
              <a:rPr lang="en-GB" sz="3600" b="1" dirty="0">
                <a:solidFill>
                  <a:srgbClr val="7030A0"/>
                </a:solidFill>
                <a:latin typeface="Agency FB" panose="020B0503020202020204" pitchFamily="34" charset="0"/>
              </a:rPr>
              <a:t> 1 </a:t>
            </a:r>
            <a:r>
              <a:rPr lang="en-GB" sz="3600" b="1" dirty="0" err="1">
                <a:solidFill>
                  <a:srgbClr val="7030A0"/>
                </a:solidFill>
                <a:latin typeface="Agency FB" panose="020B0503020202020204" pitchFamily="34" charset="0"/>
              </a:rPr>
              <a:t>crore</a:t>
            </a:r>
            <a:r>
              <a:rPr lang="en-GB" sz="3600" b="1" dirty="0">
                <a:solidFill>
                  <a:srgbClr val="7030A0"/>
                </a:solidFill>
                <a:latin typeface="Agency FB" panose="020B0503020202020204" pitchFamily="34" charset="0"/>
              </a:rPr>
              <a:t>.</a:t>
            </a:r>
          </a:p>
          <a:p>
            <a:pPr algn="just">
              <a:buFont typeface="Wingdings" panose="05000000000000000000" pitchFamily="2" charset="2"/>
              <a:buChar char="v"/>
            </a:pPr>
            <a:r>
              <a:rPr lang="en-GB" sz="3600" b="1" dirty="0">
                <a:solidFill>
                  <a:schemeClr val="accent4">
                    <a:lumMod val="50000"/>
                  </a:schemeClr>
                </a:solidFill>
                <a:latin typeface="Agency FB" panose="020B0503020202020204" pitchFamily="34" charset="0"/>
              </a:rPr>
              <a:t>Bank can exercise </a:t>
            </a:r>
            <a:r>
              <a:rPr lang="en-GB" sz="3600" b="1" dirty="0">
                <a:solidFill>
                  <a:schemeClr val="bg2">
                    <a:lumMod val="10000"/>
                  </a:schemeClr>
                </a:solidFill>
                <a:latin typeface="Agency FB" panose="020B0503020202020204" pitchFamily="34" charset="0"/>
              </a:rPr>
              <a:t>right of set off </a:t>
            </a:r>
            <a:r>
              <a:rPr lang="en-GB" sz="3600" b="1" dirty="0">
                <a:solidFill>
                  <a:schemeClr val="accent4">
                    <a:lumMod val="50000"/>
                  </a:schemeClr>
                </a:solidFill>
                <a:latin typeface="Agency FB" panose="020B0503020202020204" pitchFamily="34" charset="0"/>
              </a:rPr>
              <a:t>before applying Garnishee Order.</a:t>
            </a:r>
          </a:p>
          <a:p>
            <a:pPr algn="just">
              <a:buFont typeface="Wingdings" panose="05000000000000000000" pitchFamily="2" charset="2"/>
              <a:buChar char="v"/>
            </a:pPr>
            <a:r>
              <a:rPr lang="en-GB" sz="3600" b="1" dirty="0">
                <a:solidFill>
                  <a:schemeClr val="accent4">
                    <a:lumMod val="50000"/>
                  </a:schemeClr>
                </a:solidFill>
                <a:latin typeface="Agency FB" panose="020B0503020202020204" pitchFamily="34" charset="0"/>
              </a:rPr>
              <a:t>Garnishee Order is applicable only if both debts are in </a:t>
            </a:r>
            <a:r>
              <a:rPr lang="en-GB" sz="3600" b="1" dirty="0">
                <a:solidFill>
                  <a:schemeClr val="bg2">
                    <a:lumMod val="10000"/>
                  </a:schemeClr>
                </a:solidFill>
                <a:latin typeface="Agency FB" panose="020B0503020202020204" pitchFamily="34" charset="0"/>
              </a:rPr>
              <a:t>same right </a:t>
            </a:r>
            <a:r>
              <a:rPr lang="en-GB" sz="3600" b="1" dirty="0">
                <a:solidFill>
                  <a:schemeClr val="accent4">
                    <a:lumMod val="50000"/>
                  </a:schemeClr>
                </a:solidFill>
                <a:latin typeface="Agency FB" panose="020B0503020202020204" pitchFamily="34" charset="0"/>
              </a:rPr>
              <a:t>and </a:t>
            </a:r>
            <a:r>
              <a:rPr lang="en-GB" sz="3600" b="1" u="sng" dirty="0">
                <a:solidFill>
                  <a:schemeClr val="bg2">
                    <a:lumMod val="10000"/>
                  </a:schemeClr>
                </a:solidFill>
                <a:latin typeface="Agency FB" panose="020B0503020202020204" pitchFamily="34" charset="0"/>
              </a:rPr>
              <a:t>same capacity</a:t>
            </a:r>
            <a:r>
              <a:rPr lang="en-GB" sz="3600" b="1" dirty="0" smtClean="0">
                <a:solidFill>
                  <a:schemeClr val="accent4">
                    <a:lumMod val="50000"/>
                  </a:schemeClr>
                </a:solidFill>
                <a:latin typeface="Agency FB" panose="020B0503020202020204" pitchFamily="34" charset="0"/>
              </a:rPr>
              <a:t>.</a:t>
            </a:r>
            <a:endParaRPr lang="en-GB" sz="3600" b="1" dirty="0">
              <a:solidFill>
                <a:schemeClr val="accent4">
                  <a:lumMod val="50000"/>
                </a:schemeClr>
              </a:solidFill>
              <a:latin typeface="Agency FB" panose="020B0503020202020204" pitchFamily="34" charset="0"/>
            </a:endParaRPr>
          </a:p>
        </p:txBody>
      </p:sp>
      <p:sp>
        <p:nvSpPr>
          <p:cNvPr id="4" name="Title 1"/>
          <p:cNvSpPr>
            <a:spLocks noGrp="1"/>
          </p:cNvSpPr>
          <p:nvPr>
            <p:ph type="title"/>
          </p:nvPr>
        </p:nvSpPr>
        <p:spPr>
          <a:xfrm>
            <a:off x="838199" y="0"/>
            <a:ext cx="11133841" cy="1690689"/>
          </a:xfrm>
          <a:solidFill>
            <a:schemeClr val="accent6">
              <a:lumMod val="40000"/>
              <a:lumOff val="60000"/>
            </a:schemeClr>
          </a:solidFill>
          <a:effectLst>
            <a:glow rad="101600">
              <a:schemeClr val="accent4">
                <a:satMod val="175000"/>
                <a:alpha val="40000"/>
              </a:schemeClr>
            </a:glow>
          </a:effectLst>
          <a:scene3d>
            <a:camera prst="perspectiveAbove"/>
            <a:lightRig rig="threePt" dir="t"/>
          </a:scene3d>
          <a:sp3d>
            <a:bevelT prst="slope"/>
          </a:sp3d>
        </p:spPr>
        <p:txBody>
          <a:bodyPr>
            <a:noAutofit/>
          </a:bodyPr>
          <a:lstStyle/>
          <a:p>
            <a:pPr algn="ctr"/>
            <a:r>
              <a:rPr lang="en-GB" sz="5400" b="1" dirty="0" smtClean="0">
                <a:solidFill>
                  <a:srgbClr val="002060"/>
                </a:solidFill>
                <a:latin typeface="Bodoni MT Black" panose="02070A03080606020203" pitchFamily="18" charset="0"/>
              </a:rPr>
              <a:t>FEATURES OF THE </a:t>
            </a:r>
            <a:br>
              <a:rPr lang="en-GB" sz="5400" b="1" dirty="0" smtClean="0">
                <a:solidFill>
                  <a:srgbClr val="002060"/>
                </a:solidFill>
                <a:latin typeface="Bodoni MT Black" panose="02070A03080606020203" pitchFamily="18" charset="0"/>
              </a:rPr>
            </a:br>
            <a:r>
              <a:rPr lang="en-GB" sz="5400" b="1" dirty="0" smtClean="0">
                <a:solidFill>
                  <a:srgbClr val="002060"/>
                </a:solidFill>
                <a:latin typeface="Bodoni MT Black" panose="02070A03080606020203" pitchFamily="18" charset="0"/>
              </a:rPr>
              <a:t>GARNISHEE ORDER</a:t>
            </a:r>
            <a:endParaRPr lang="en-IN" sz="5400" dirty="0">
              <a:solidFill>
                <a:srgbClr val="002060"/>
              </a:solidFill>
              <a:latin typeface="Bodoni MT Black" panose="02070A03080606020203" pitchFamily="18" charset="0"/>
            </a:endParaRPr>
          </a:p>
        </p:txBody>
      </p:sp>
    </p:spTree>
    <p:extLst>
      <p:ext uri="{BB962C8B-B14F-4D97-AF65-F5344CB8AC3E}">
        <p14:creationId xmlns:p14="http://schemas.microsoft.com/office/powerpoint/2010/main" val="206267296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1349</Words>
  <Application>Microsoft Office PowerPoint</Application>
  <PresentationFormat>Widescreen</PresentationFormat>
  <Paragraphs>131</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Agency FB</vt:lpstr>
      <vt:lpstr>Arial</vt:lpstr>
      <vt:lpstr>Arial</vt:lpstr>
      <vt:lpstr>Arial Black</vt:lpstr>
      <vt:lpstr>Arial Narrow</vt:lpstr>
      <vt:lpstr>Bodoni MT Black</vt:lpstr>
      <vt:lpstr>Calibri</vt:lpstr>
      <vt:lpstr>Calibri Light</vt:lpstr>
      <vt:lpstr>Wingdings</vt:lpstr>
      <vt:lpstr>Office Theme</vt:lpstr>
      <vt:lpstr>GARNISHEE ORDER &amp; ATTACHMENT ORDER</vt:lpstr>
      <vt:lpstr>GARNISHEE ORDER</vt:lpstr>
      <vt:lpstr>GARNISHEE ORDER</vt:lpstr>
      <vt:lpstr>GARNISHEE ORDER</vt:lpstr>
      <vt:lpstr>HOW A GARNISHEE ORDER WORKS?</vt:lpstr>
      <vt:lpstr>HOW A GARNISHEE ORDER WORKS?</vt:lpstr>
      <vt:lpstr>FEATURES OF THE  GARNISHEE ORDER</vt:lpstr>
      <vt:lpstr>FEATURES OF THE  GARNISHEE ORDER</vt:lpstr>
      <vt:lpstr>FEATURES OF THE  GARNISHEE ORDER</vt:lpstr>
      <vt:lpstr>FEATURES OF THE  GARNISHEE ORDER</vt:lpstr>
      <vt:lpstr>FEATURES OF THE  GARNISHEE ORDER</vt:lpstr>
      <vt:lpstr>PROCEEDINGS OF THE  GARNISHEE ORDER</vt:lpstr>
      <vt:lpstr>ATTACHMENT ORDERS</vt:lpstr>
      <vt:lpstr>ATTACHMENT ORDERS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STC</dc:creator>
  <cp:lastModifiedBy>STC</cp:lastModifiedBy>
  <cp:revision>18</cp:revision>
  <dcterms:created xsi:type="dcterms:W3CDTF">2023-03-21T08:01:57Z</dcterms:created>
  <dcterms:modified xsi:type="dcterms:W3CDTF">2023-03-22T07:54:16Z</dcterms:modified>
</cp:coreProperties>
</file>