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Aharoni" panose="020B0604020202020204" charset="-79"/>
      <p:bold r:id="rId19"/>
    </p:embeddedFont>
    <p:embeddedFont>
      <p:font typeface="Calibri" panose="020F0502020204030204" pitchFamily="34" charset="0"/>
      <p:regular r:id="rId20"/>
      <p:bold r:id="rId21"/>
      <p:italic r:id="rId22"/>
      <p:boldItalic r:id="rId23"/>
    </p:embeddedFont>
    <p:embeddedFont>
      <p:font typeface="Arial Black" panose="020B0A04020102020204" pitchFamily="34" charset="0"/>
      <p:bold r:id="rId24"/>
    </p:embeddedFont>
    <p:embeddedFont>
      <p:font typeface="Algerian" panose="04020705040A02060702" pitchFamily="82"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OrOhKkd3T/ity1Q/m0SUiSXVg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D946BD-10CD-4527-8060-1D251BC915A5}">
  <a:tblStyle styleId="{CCD946BD-10CD-4527-8060-1D251BC915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AE27D0E-9E94-4FEA-B8AA-71BE5C142BF3}"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00425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77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111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86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719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86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465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59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73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31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77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0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705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667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7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43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36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ankingdigests.com/" TargetMode="External"/><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648004" y="821495"/>
            <a:ext cx="11470693" cy="1737170"/>
          </a:xfrm>
          <a:prstGeom prst="rect">
            <a:avLst/>
          </a:prstGeom>
          <a:solidFill>
            <a:srgbClr val="FFF2CC"/>
          </a:solidFill>
          <a:ln w="9525" cap="flat" cmpd="sng">
            <a:solidFill>
              <a:srgbClr val="7F6000"/>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F6000"/>
              </a:buClr>
              <a:buSzPts val="6600"/>
              <a:buFont typeface="Algerian"/>
              <a:buNone/>
            </a:pPr>
            <a:r>
              <a:rPr lang="en-US" sz="6600" b="1" dirty="0">
                <a:solidFill>
                  <a:srgbClr val="7F6000"/>
                </a:solidFill>
                <a:latin typeface="Algerian"/>
                <a:ea typeface="Algerian"/>
                <a:cs typeface="Algerian"/>
                <a:sym typeface="Algerian"/>
              </a:rPr>
              <a:t>PUBLIC PROVIDENT</a:t>
            </a:r>
            <a:br>
              <a:rPr lang="en-US" sz="6600" b="1" dirty="0">
                <a:solidFill>
                  <a:srgbClr val="7F6000"/>
                </a:solidFill>
                <a:latin typeface="Algerian"/>
                <a:ea typeface="Algerian"/>
                <a:cs typeface="Algerian"/>
                <a:sym typeface="Algerian"/>
              </a:rPr>
            </a:br>
            <a:r>
              <a:rPr lang="en-US" sz="6600" b="1" dirty="0">
                <a:solidFill>
                  <a:srgbClr val="7F6000"/>
                </a:solidFill>
                <a:latin typeface="Algerian"/>
                <a:ea typeface="Algerian"/>
                <a:cs typeface="Algerian"/>
                <a:sym typeface="Algerian"/>
              </a:rPr>
              <a:t>(</a:t>
            </a:r>
            <a:r>
              <a:rPr lang="en-US" sz="6600" b="1" dirty="0" err="1">
                <a:solidFill>
                  <a:srgbClr val="7F6000"/>
                </a:solidFill>
                <a:latin typeface="Algerian"/>
                <a:ea typeface="Algerian"/>
                <a:cs typeface="Algerian"/>
                <a:sym typeface="Algerian"/>
              </a:rPr>
              <a:t>PPF</a:t>
            </a:r>
            <a:r>
              <a:rPr lang="en-US" sz="6600" b="1" dirty="0">
                <a:solidFill>
                  <a:srgbClr val="7F6000"/>
                </a:solidFill>
                <a:latin typeface="Algerian"/>
                <a:ea typeface="Algerian"/>
                <a:cs typeface="Algerian"/>
                <a:sym typeface="Algerian"/>
              </a:rPr>
              <a:t>) FUND ACCOUNT</a:t>
            </a:r>
            <a:endParaRPr sz="6000" b="1" dirty="0">
              <a:solidFill>
                <a:srgbClr val="7F6000"/>
              </a:solidFill>
              <a:latin typeface="Algerian"/>
              <a:ea typeface="Algerian"/>
              <a:cs typeface="Algerian"/>
              <a:sym typeface="Algerian"/>
            </a:endParaRPr>
          </a:p>
        </p:txBody>
      </p:sp>
      <p:pic>
        <p:nvPicPr>
          <p:cNvPr id="85" name="Google Shape;85;p1" descr="th (2).jpg"/>
          <p:cNvPicPr preferRelativeResize="0"/>
          <p:nvPr/>
        </p:nvPicPr>
        <p:blipFill rotWithShape="1">
          <a:blip r:embed="rId3">
            <a:alphaModFix/>
          </a:blip>
          <a:srcRect/>
          <a:stretch/>
        </p:blipFill>
        <p:spPr>
          <a:xfrm>
            <a:off x="3763087" y="3853276"/>
            <a:ext cx="2817223" cy="2345818"/>
          </a:xfrm>
          <a:prstGeom prst="rect">
            <a:avLst/>
          </a:prstGeom>
          <a:noFill/>
          <a:ln>
            <a:noFill/>
          </a:ln>
        </p:spPr>
      </p:pic>
      <p:pic>
        <p:nvPicPr>
          <p:cNvPr id="86" name="Google Shape;86;p1" descr="rules-ppf-account-for-minor-children.png"/>
          <p:cNvPicPr preferRelativeResize="0"/>
          <p:nvPr/>
        </p:nvPicPr>
        <p:blipFill rotWithShape="1">
          <a:blip r:embed="rId4">
            <a:alphaModFix/>
          </a:blip>
          <a:srcRect/>
          <a:stretch/>
        </p:blipFill>
        <p:spPr>
          <a:xfrm>
            <a:off x="6580312" y="3853276"/>
            <a:ext cx="2869193" cy="2192726"/>
          </a:xfrm>
          <a:prstGeom prst="rect">
            <a:avLst/>
          </a:prstGeom>
          <a:noFill/>
          <a:ln>
            <a:noFill/>
          </a:ln>
        </p:spPr>
      </p:pic>
      <p:pic>
        <p:nvPicPr>
          <p:cNvPr id="89" name="Google Shape;89;p1" descr="WelcomeGif.gif"/>
          <p:cNvPicPr preferRelativeResize="0"/>
          <p:nvPr/>
        </p:nvPicPr>
        <p:blipFill rotWithShape="1">
          <a:blip r:embed="rId5">
            <a:alphaModFix/>
          </a:blip>
          <a:srcRect/>
          <a:stretch/>
        </p:blipFill>
        <p:spPr>
          <a:xfrm>
            <a:off x="4351927" y="-60805"/>
            <a:ext cx="4209452" cy="815880"/>
          </a:xfrm>
          <a:prstGeom prst="rect">
            <a:avLst/>
          </a:prstGeom>
          <a:noFill/>
          <a:ln>
            <a:noFill/>
          </a:ln>
        </p:spPr>
      </p:pic>
      <p:pic>
        <p:nvPicPr>
          <p:cNvPr id="90" name="Google Shape;90;p1"/>
          <p:cNvPicPr preferRelativeResize="0"/>
          <p:nvPr/>
        </p:nvPicPr>
        <p:blipFill rotWithShape="1">
          <a:blip r:embed="rId6">
            <a:alphaModFix/>
          </a:blip>
          <a:srcRect/>
          <a:stretch/>
        </p:blipFill>
        <p:spPr>
          <a:xfrm>
            <a:off x="737485" y="3853276"/>
            <a:ext cx="3025600" cy="2345818"/>
          </a:xfrm>
          <a:prstGeom prst="rect">
            <a:avLst/>
          </a:prstGeom>
          <a:noFill/>
          <a:ln>
            <a:noFill/>
          </a:ln>
        </p:spPr>
      </p:pic>
      <p:pic>
        <p:nvPicPr>
          <p:cNvPr id="91" name="Google Shape;91;p1"/>
          <p:cNvPicPr preferRelativeResize="0"/>
          <p:nvPr/>
        </p:nvPicPr>
        <p:blipFill rotWithShape="1">
          <a:blip r:embed="rId7">
            <a:alphaModFix/>
          </a:blip>
          <a:srcRect/>
          <a:stretch/>
        </p:blipFill>
        <p:spPr>
          <a:xfrm>
            <a:off x="9449506" y="3853276"/>
            <a:ext cx="2669191" cy="2192726"/>
          </a:xfrm>
          <a:prstGeom prst="rect">
            <a:avLst/>
          </a:prstGeom>
          <a:noFill/>
          <a:ln>
            <a:noFill/>
          </a:ln>
        </p:spPr>
      </p:pic>
      <p:sp>
        <p:nvSpPr>
          <p:cNvPr id="92" name="Google Shape;92;p1"/>
          <p:cNvSpPr txBox="1"/>
          <p:nvPr/>
        </p:nvSpPr>
        <p:spPr>
          <a:xfrm>
            <a:off x="7431200" y="3521125"/>
            <a:ext cx="48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Subtitle 2">
            <a:extLst>
              <a:ext uri="{FF2B5EF4-FFF2-40B4-BE49-F238E27FC236}">
                <a16:creationId xmlns="" xmlns:a16="http://schemas.microsoft.com/office/drawing/2014/main" id="{3F2D2582-6DD6-A2CF-97B6-37389B29BA39}"/>
              </a:ext>
            </a:extLst>
          </p:cNvPr>
          <p:cNvSpPr txBox="1">
            <a:spLocks/>
          </p:cNvSpPr>
          <p:nvPr/>
        </p:nvSpPr>
        <p:spPr>
          <a:xfrm>
            <a:off x="728401" y="2589780"/>
            <a:ext cx="11456504" cy="1263496"/>
          </a:xfrm>
          <a:prstGeom prst="rect">
            <a:avLst/>
          </a:prstGeom>
          <a:solidFill>
            <a:srgbClr val="FFFF00"/>
          </a:solidFill>
          <a:effectLst>
            <a:glow rad="228600">
              <a:schemeClr val="accent4">
                <a:satMod val="175000"/>
                <a:alpha val="40000"/>
              </a:schemeClr>
            </a:glow>
            <a:outerShdw blurRad="50800" dist="38100" dir="5400000" algn="t" rotWithShape="0">
              <a:prstClr val="black">
                <a:alpha val="40000"/>
              </a:prstClr>
            </a:outerShdw>
            <a:reflection blurRad="6350" stA="52000" endA="300" endPos="35000" dir="5400000" sy="-100000" algn="bl" rotWithShape="0"/>
            <a:softEdge rad="31750"/>
          </a:effectLst>
          <a:scene3d>
            <a:camera prst="perspectiveAbove"/>
            <a:lightRig rig="threePt" dir="t"/>
          </a:scene3d>
          <a:sp3d>
            <a:bevelT prst="angle"/>
          </a:sp3d>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effectLst>
                  <a:outerShdw blurRad="38100" dist="19050" dir="2700000" algn="tl">
                    <a:schemeClr val="dk1">
                      <a:alpha val="40000"/>
                    </a:schemeClr>
                  </a:outerShdw>
                </a:effectLst>
              </a:rPr>
              <a:t>Presented by Abinash Kr. </a:t>
            </a:r>
            <a:r>
              <a:rPr lang="en-US" sz="3200" b="1" dirty="0" err="1" smtClean="0">
                <a:effectLst>
                  <a:outerShdw blurRad="38100" dist="19050" dir="2700000" algn="tl">
                    <a:schemeClr val="dk1">
                      <a:alpha val="40000"/>
                    </a:schemeClr>
                  </a:outerShdw>
                </a:effectLst>
              </a:rPr>
              <a:t>Mandilwar</a:t>
            </a:r>
            <a:endParaRPr lang="en-IN" sz="5400" b="1" dirty="0"/>
          </a:p>
        </p:txBody>
      </p:sp>
      <p:sp>
        <p:nvSpPr>
          <p:cNvPr id="3" name="Rectangle 2">
            <a:extLst>
              <a:ext uri="{FF2B5EF4-FFF2-40B4-BE49-F238E27FC236}">
                <a16:creationId xmlns="" xmlns:a16="http://schemas.microsoft.com/office/drawing/2014/main" id="{784EDD0E-30E2-505C-3748-E7F3D880D958}"/>
              </a:ext>
            </a:extLst>
          </p:cNvPr>
          <p:cNvSpPr/>
          <p:nvPr/>
        </p:nvSpPr>
        <p:spPr>
          <a:xfrm>
            <a:off x="1857910" y="3217294"/>
            <a:ext cx="5410200" cy="476885"/>
          </a:xfrm>
          <a:prstGeom prst="rect">
            <a:avLst/>
          </a:prstGeom>
          <a:solidFill>
            <a:schemeClr val="accent2"/>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107000"/>
              </a:lnSpc>
              <a:spcAft>
                <a:spcPts val="800"/>
              </a:spcAft>
            </a:pPr>
            <a:r>
              <a:rPr lang="en-US" sz="1800" b="1" kern="1200" dirty="0">
                <a:solidFill>
                  <a:srgbClr val="002060"/>
                </a:solidFill>
                <a:effectLst/>
                <a:latin typeface="Arial" panose="020B0604020202020204" pitchFamily="34" charset="0"/>
                <a:ea typeface="Arial" panose="020B0604020202020204" pitchFamily="34" charset="0"/>
                <a:cs typeface="Arial" panose="020B0604020202020204" pitchFamily="34" charset="0"/>
              </a:rPr>
              <a:t>.           : Banking Digest by Abinash Mandilwar</a:t>
            </a:r>
            <a:endParaRPr lang="en-IN" sz="1100" dirty="0">
              <a:effectLst/>
              <a:latin typeface="Arial" panose="020B0604020202020204" pitchFamily="34" charset="0"/>
              <a:ea typeface="Arial" panose="020B0604020202020204" pitchFamily="34" charset="0"/>
              <a:cs typeface="Mangal" panose="02040503050203030202" pitchFamily="18" charset="0"/>
            </a:endParaRPr>
          </a:p>
        </p:txBody>
      </p:sp>
      <p:sp>
        <p:nvSpPr>
          <p:cNvPr id="4" name="TextBox 3">
            <a:extLst>
              <a:ext uri="{FF2B5EF4-FFF2-40B4-BE49-F238E27FC236}">
                <a16:creationId xmlns="" xmlns:a16="http://schemas.microsoft.com/office/drawing/2014/main" id="{D0E892E9-2FD3-12CA-B629-ED637959A242}"/>
              </a:ext>
            </a:extLst>
          </p:cNvPr>
          <p:cNvSpPr txBox="1"/>
          <p:nvPr/>
        </p:nvSpPr>
        <p:spPr>
          <a:xfrm>
            <a:off x="7431200" y="3263481"/>
            <a:ext cx="3696335" cy="397738"/>
          </a:xfrm>
          <a:prstGeom prst="rect">
            <a:avLst/>
          </a:prstGeom>
          <a:solidFill>
            <a:schemeClr val="accent2"/>
          </a:solidFill>
        </p:spPr>
        <p:txBody>
          <a:bodyPr wrap="square" rtlCol="0">
            <a:spAutoFit/>
          </a:bodyPr>
          <a:lstStyle/>
          <a:p>
            <a:pPr algn="ctr">
              <a:lnSpc>
                <a:spcPct val="107000"/>
              </a:lnSpc>
              <a:spcAft>
                <a:spcPts val="800"/>
              </a:spcAft>
            </a:pPr>
            <a:r>
              <a:rPr lang="en-US" sz="2000" b="1" u="sng" kern="1200" dirty="0">
                <a:solidFill>
                  <a:srgbClr val="000000"/>
                </a:solidFill>
                <a:effectLst/>
                <a:latin typeface="Arial" panose="020B0604020202020204" pitchFamily="34" charset="0"/>
                <a:ea typeface="Arial" panose="020B0604020202020204" pitchFamily="34" charset="0"/>
                <a:cs typeface="Mangal" panose="02040503050203030202" pitchFamily="18" charset="0"/>
                <a:hlinkClick r:id="rId8"/>
              </a:rPr>
              <a:t>https</a:t>
            </a:r>
            <a:r>
              <a:rPr lang="en-US" sz="2000" u="sng" kern="1200" dirty="0">
                <a:solidFill>
                  <a:srgbClr val="000000"/>
                </a:solidFill>
                <a:effectLst/>
                <a:latin typeface="Arial" panose="020B0604020202020204" pitchFamily="34" charset="0"/>
                <a:ea typeface="Arial" panose="020B0604020202020204" pitchFamily="34" charset="0"/>
                <a:cs typeface="Mangal" panose="02040503050203030202" pitchFamily="18" charset="0"/>
                <a:hlinkClick r:id="rId8"/>
              </a:rPr>
              <a:t>://bankingdigests.com/</a:t>
            </a:r>
            <a:endParaRPr lang="en-IN" sz="1100" dirty="0">
              <a:effectLst/>
              <a:latin typeface="Arial" panose="020B0604020202020204" pitchFamily="34" charset="0"/>
              <a:ea typeface="Arial" panose="020B0604020202020204" pitchFamily="34" charset="0"/>
              <a:cs typeface="Mangal" panose="02040503050203030202" pitchFamily="18" charset="0"/>
            </a:endParaRPr>
          </a:p>
        </p:txBody>
      </p:sp>
      <p:pic>
        <p:nvPicPr>
          <p:cNvPr id="5" name="Picture 4" descr="Image result for youtube image">
            <a:extLst>
              <a:ext uri="{FF2B5EF4-FFF2-40B4-BE49-F238E27FC236}">
                <a16:creationId xmlns="" xmlns:a16="http://schemas.microsoft.com/office/drawing/2014/main" id="{3C707441-7E1D-8FF1-570C-AC574A67CA2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57910" y="3099310"/>
            <a:ext cx="902335" cy="625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954740" y="0"/>
            <a:ext cx="10797988" cy="9286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F6000"/>
              </a:buClr>
              <a:buSzPts val="4000"/>
              <a:buFont typeface="Arial Black"/>
              <a:buNone/>
            </a:pPr>
            <a:r>
              <a:rPr lang="en-US" sz="4000" b="1">
                <a:solidFill>
                  <a:srgbClr val="7F6000"/>
                </a:solidFill>
                <a:latin typeface="Arial Black"/>
                <a:ea typeface="Arial Black"/>
                <a:cs typeface="Arial Black"/>
                <a:sym typeface="Arial Black"/>
              </a:rPr>
              <a:t>LOAN AGAINST THE PPF DEPOSITS</a:t>
            </a:r>
            <a:endParaRPr/>
          </a:p>
        </p:txBody>
      </p:sp>
      <p:sp>
        <p:nvSpPr>
          <p:cNvPr id="147" name="Google Shape;147;p10"/>
          <p:cNvSpPr txBox="1">
            <a:spLocks noGrp="1"/>
          </p:cNvSpPr>
          <p:nvPr>
            <p:ph type="body" idx="1"/>
          </p:nvPr>
        </p:nvSpPr>
        <p:spPr>
          <a:xfrm>
            <a:off x="764070" y="928670"/>
            <a:ext cx="11179328" cy="5929330"/>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600"/>
              </a:spcBef>
              <a:spcAft>
                <a:spcPts val="0"/>
              </a:spcAft>
              <a:buClr>
                <a:srgbClr val="7030A0"/>
              </a:buClr>
              <a:buSzPct val="100000"/>
              <a:buFont typeface="Noto Sans Symbols"/>
              <a:buChar char="⮚"/>
            </a:pPr>
            <a:r>
              <a:rPr lang="en-US" sz="2200" dirty="0">
                <a:solidFill>
                  <a:srgbClr val="7030A0"/>
                </a:solidFill>
                <a:latin typeface="+mn-lt"/>
                <a:ea typeface="Arial Black"/>
                <a:cs typeface="Arial Black"/>
                <a:sym typeface="Arial Black"/>
              </a:rPr>
              <a:t> </a:t>
            </a:r>
            <a:r>
              <a:rPr lang="en-US" sz="2200" b="1" dirty="0">
                <a:solidFill>
                  <a:srgbClr val="7030A0"/>
                </a:solidFill>
                <a:latin typeface="+mn-lt"/>
                <a:ea typeface="Arial Black"/>
                <a:cs typeface="Arial Black"/>
                <a:sym typeface="Arial Black"/>
              </a:rPr>
              <a:t>The option of loan against PPF is available from the </a:t>
            </a:r>
            <a:r>
              <a:rPr lang="en-US" sz="2200" b="1" dirty="0" smtClean="0">
                <a:solidFill>
                  <a:srgbClr val="FF0000"/>
                </a:solidFill>
                <a:latin typeface="+mn-lt"/>
                <a:ea typeface="Arial Black"/>
                <a:cs typeface="Arial Black"/>
                <a:sym typeface="Arial Black"/>
              </a:rPr>
              <a:t>3rd year </a:t>
            </a:r>
            <a:r>
              <a:rPr lang="en-US" sz="2200" b="1" dirty="0">
                <a:solidFill>
                  <a:srgbClr val="7030A0"/>
                </a:solidFill>
                <a:latin typeface="+mn-lt"/>
                <a:ea typeface="Arial Black"/>
                <a:cs typeface="Arial Black"/>
                <a:sym typeface="Arial Black"/>
              </a:rPr>
              <a:t>calculated from the account opening date till the end of the </a:t>
            </a:r>
            <a:r>
              <a:rPr lang="en-US" sz="2200" b="1" dirty="0" smtClean="0">
                <a:solidFill>
                  <a:srgbClr val="7030A0"/>
                </a:solidFill>
                <a:latin typeface="+mn-lt"/>
                <a:ea typeface="Arial Black"/>
                <a:cs typeface="Arial Black"/>
                <a:sym typeface="Arial Black"/>
              </a:rPr>
              <a:t>6</a:t>
            </a:r>
            <a:r>
              <a:rPr lang="en-US" sz="2200" b="1" baseline="30000" dirty="0" smtClean="0">
                <a:solidFill>
                  <a:srgbClr val="7030A0"/>
                </a:solidFill>
                <a:latin typeface="+mn-lt"/>
                <a:ea typeface="Arial Black"/>
                <a:cs typeface="Arial Black"/>
                <a:sym typeface="Arial Black"/>
              </a:rPr>
              <a:t>th</a:t>
            </a:r>
            <a:r>
              <a:rPr lang="en-US" sz="2200" b="1" dirty="0">
                <a:solidFill>
                  <a:srgbClr val="7030A0"/>
                </a:solidFill>
                <a:latin typeface="+mn-lt"/>
                <a:ea typeface="Arial Black"/>
                <a:cs typeface="Arial Black"/>
                <a:sym typeface="Arial Black"/>
              </a:rPr>
              <a:t> year of the PPF account.</a:t>
            </a:r>
            <a:endParaRPr sz="2200" b="1" dirty="0">
              <a:latin typeface="+mn-lt"/>
            </a:endParaRPr>
          </a:p>
          <a:p>
            <a:pPr marL="228600" lvl="0" indent="-228600" algn="just" rtl="0">
              <a:lnSpc>
                <a:spcPct val="100000"/>
              </a:lnSpc>
              <a:spcBef>
                <a:spcPts val="600"/>
              </a:spcBef>
              <a:spcAft>
                <a:spcPts val="0"/>
              </a:spcAft>
              <a:buClr>
                <a:srgbClr val="7030A0"/>
              </a:buClr>
              <a:buSzPct val="100000"/>
              <a:buFont typeface="Noto Sans Symbols"/>
              <a:buChar char="⮚"/>
            </a:pPr>
            <a:r>
              <a:rPr lang="en-US" sz="2200" b="1" dirty="0">
                <a:solidFill>
                  <a:srgbClr val="7030A0"/>
                </a:solidFill>
                <a:latin typeface="+mn-lt"/>
                <a:ea typeface="Arial Black"/>
                <a:cs typeface="Arial Black"/>
                <a:sym typeface="Arial Black"/>
              </a:rPr>
              <a:t>For example, If you open an account on 1</a:t>
            </a:r>
            <a:r>
              <a:rPr lang="en-US" sz="2200" b="1" baseline="30000" dirty="0">
                <a:solidFill>
                  <a:srgbClr val="7030A0"/>
                </a:solidFill>
                <a:latin typeface="+mn-lt"/>
                <a:ea typeface="Arial Black"/>
                <a:cs typeface="Arial Black"/>
                <a:sym typeface="Arial Black"/>
              </a:rPr>
              <a:t>st</a:t>
            </a:r>
            <a:r>
              <a:rPr lang="en-US" sz="2200" b="1" dirty="0">
                <a:solidFill>
                  <a:srgbClr val="7030A0"/>
                </a:solidFill>
                <a:latin typeface="+mn-lt"/>
                <a:ea typeface="Arial Black"/>
                <a:cs typeface="Arial Black"/>
                <a:sym typeface="Arial Black"/>
              </a:rPr>
              <a:t> July 2019 then you are eligible for loan from </a:t>
            </a:r>
            <a:r>
              <a:rPr lang="en-US" sz="2200" b="1" dirty="0" smtClean="0">
                <a:solidFill>
                  <a:srgbClr val="7030A0"/>
                </a:solidFill>
                <a:latin typeface="+mn-lt"/>
                <a:ea typeface="Arial Black"/>
                <a:cs typeface="Arial Black"/>
                <a:sym typeface="Arial Black"/>
              </a:rPr>
              <a:t>3</a:t>
            </a:r>
            <a:r>
              <a:rPr lang="en-US" sz="2200" b="1" baseline="30000" dirty="0" smtClean="0">
                <a:solidFill>
                  <a:srgbClr val="7030A0"/>
                </a:solidFill>
                <a:latin typeface="+mn-lt"/>
                <a:ea typeface="Arial Black"/>
                <a:cs typeface="Arial Black"/>
                <a:sym typeface="Arial Black"/>
              </a:rPr>
              <a:t>rd</a:t>
            </a:r>
            <a:r>
              <a:rPr lang="en-US" sz="2200" b="1" dirty="0" smtClean="0">
                <a:solidFill>
                  <a:srgbClr val="7030A0"/>
                </a:solidFill>
                <a:latin typeface="+mn-lt"/>
                <a:ea typeface="Arial Black"/>
                <a:cs typeface="Arial Black"/>
                <a:sym typeface="Arial Black"/>
              </a:rPr>
              <a:t> year </a:t>
            </a:r>
            <a:r>
              <a:rPr lang="en-US" sz="2200" b="1" dirty="0">
                <a:solidFill>
                  <a:srgbClr val="7030A0"/>
                </a:solidFill>
                <a:latin typeface="+mn-lt"/>
                <a:ea typeface="Arial Black"/>
                <a:cs typeface="Arial Black"/>
                <a:sym typeface="Arial Black"/>
              </a:rPr>
              <a:t>i.e. 1</a:t>
            </a:r>
            <a:r>
              <a:rPr lang="en-US" sz="2200" b="1" baseline="30000" dirty="0">
                <a:solidFill>
                  <a:srgbClr val="7030A0"/>
                </a:solidFill>
                <a:latin typeface="+mn-lt"/>
                <a:ea typeface="Arial Black"/>
                <a:cs typeface="Arial Black"/>
                <a:sym typeface="Arial Black"/>
              </a:rPr>
              <a:t>st</a:t>
            </a:r>
            <a:r>
              <a:rPr lang="en-US" sz="2200" b="1" dirty="0">
                <a:solidFill>
                  <a:srgbClr val="7030A0"/>
                </a:solidFill>
                <a:latin typeface="+mn-lt"/>
                <a:ea typeface="Arial Black"/>
                <a:cs typeface="Arial Black"/>
                <a:sym typeface="Arial Black"/>
              </a:rPr>
              <a:t> April </a:t>
            </a:r>
            <a:r>
              <a:rPr lang="en-US" sz="2200" b="1" dirty="0" smtClean="0">
                <a:solidFill>
                  <a:srgbClr val="7030A0"/>
                </a:solidFill>
                <a:latin typeface="+mn-lt"/>
                <a:ea typeface="Arial Black"/>
                <a:cs typeface="Arial Black"/>
                <a:sym typeface="Arial Black"/>
              </a:rPr>
              <a:t>2021 </a:t>
            </a:r>
            <a:r>
              <a:rPr lang="en-US" sz="2200" b="1" dirty="0">
                <a:solidFill>
                  <a:srgbClr val="7030A0"/>
                </a:solidFill>
                <a:latin typeface="+mn-lt"/>
                <a:ea typeface="Arial Black"/>
                <a:cs typeface="Arial Black"/>
                <a:sym typeface="Arial Black"/>
              </a:rPr>
              <a:t>to end of </a:t>
            </a:r>
            <a:r>
              <a:rPr lang="en-US" sz="2200" b="1" dirty="0" smtClean="0">
                <a:solidFill>
                  <a:srgbClr val="7030A0"/>
                </a:solidFill>
                <a:latin typeface="+mn-lt"/>
                <a:ea typeface="Arial Black"/>
                <a:cs typeface="Arial Black"/>
                <a:sym typeface="Arial Black"/>
              </a:rPr>
              <a:t>6</a:t>
            </a:r>
            <a:r>
              <a:rPr lang="en-US" sz="2200" b="1" baseline="30000" dirty="0" smtClean="0">
                <a:solidFill>
                  <a:srgbClr val="7030A0"/>
                </a:solidFill>
                <a:latin typeface="+mn-lt"/>
                <a:ea typeface="Arial Black"/>
                <a:cs typeface="Arial Black"/>
                <a:sym typeface="Arial Black"/>
              </a:rPr>
              <a:t>th</a:t>
            </a:r>
            <a:r>
              <a:rPr lang="en-US" sz="2200" b="1" dirty="0" smtClean="0">
                <a:solidFill>
                  <a:srgbClr val="7030A0"/>
                </a:solidFill>
                <a:latin typeface="+mn-lt"/>
                <a:ea typeface="Arial Black"/>
                <a:cs typeface="Arial Black"/>
                <a:sym typeface="Arial Black"/>
              </a:rPr>
              <a:t> </a:t>
            </a:r>
            <a:r>
              <a:rPr lang="en-US" sz="2200" b="1" dirty="0">
                <a:solidFill>
                  <a:srgbClr val="7030A0"/>
                </a:solidFill>
                <a:latin typeface="+mn-lt"/>
                <a:ea typeface="Arial Black"/>
                <a:cs typeface="Arial Black"/>
                <a:sym typeface="Arial Black"/>
              </a:rPr>
              <a:t>year i.e. 31</a:t>
            </a:r>
            <a:r>
              <a:rPr lang="en-US" sz="2200" b="1" baseline="30000" dirty="0">
                <a:solidFill>
                  <a:srgbClr val="7030A0"/>
                </a:solidFill>
                <a:latin typeface="+mn-lt"/>
                <a:ea typeface="Arial Black"/>
                <a:cs typeface="Arial Black"/>
                <a:sym typeface="Arial Black"/>
              </a:rPr>
              <a:t>st</a:t>
            </a:r>
            <a:r>
              <a:rPr lang="en-US" sz="2200" b="1" dirty="0">
                <a:solidFill>
                  <a:srgbClr val="7030A0"/>
                </a:solidFill>
                <a:latin typeface="+mn-lt"/>
                <a:ea typeface="Arial Black"/>
                <a:cs typeface="Arial Black"/>
                <a:sym typeface="Arial Black"/>
              </a:rPr>
              <a:t> March </a:t>
            </a:r>
            <a:r>
              <a:rPr lang="en-US" sz="2200" b="1" dirty="0" smtClean="0">
                <a:solidFill>
                  <a:srgbClr val="7030A0"/>
                </a:solidFill>
                <a:latin typeface="+mn-lt"/>
                <a:ea typeface="Arial Black"/>
                <a:cs typeface="Arial Black"/>
                <a:sym typeface="Arial Black"/>
              </a:rPr>
              <a:t>2025.</a:t>
            </a:r>
            <a:endParaRPr sz="2200" b="1" dirty="0">
              <a:latin typeface="+mn-lt"/>
            </a:endParaRPr>
          </a:p>
          <a:p>
            <a:pPr marL="228600" lvl="0" indent="-228600" algn="just" rtl="0">
              <a:lnSpc>
                <a:spcPct val="100000"/>
              </a:lnSpc>
              <a:spcBef>
                <a:spcPts val="600"/>
              </a:spcBef>
              <a:spcAft>
                <a:spcPts val="0"/>
              </a:spcAft>
              <a:buClr>
                <a:srgbClr val="7030A0"/>
              </a:buClr>
              <a:buSzPct val="100000"/>
              <a:buFont typeface="Noto Sans Symbols"/>
              <a:buChar char="⮚"/>
            </a:pPr>
            <a:r>
              <a:rPr lang="en-US" sz="2200" b="1" dirty="0">
                <a:solidFill>
                  <a:srgbClr val="7030A0"/>
                </a:solidFill>
                <a:latin typeface="+mn-lt"/>
                <a:ea typeface="Arial Black"/>
                <a:cs typeface="Arial Black"/>
                <a:sym typeface="Arial Black"/>
              </a:rPr>
              <a:t> The amount that can be availed as a loan is linked to the total value of </a:t>
            </a:r>
            <a:r>
              <a:rPr lang="en-US" sz="2200" b="1" dirty="0" err="1">
                <a:solidFill>
                  <a:srgbClr val="7030A0"/>
                </a:solidFill>
                <a:latin typeface="+mn-lt"/>
                <a:ea typeface="Arial Black"/>
                <a:cs typeface="Arial Black"/>
                <a:sym typeface="Arial Black"/>
              </a:rPr>
              <a:t>PPF</a:t>
            </a:r>
            <a:r>
              <a:rPr lang="en-US" sz="2200" b="1" dirty="0">
                <a:solidFill>
                  <a:srgbClr val="7030A0"/>
                </a:solidFill>
                <a:latin typeface="+mn-lt"/>
                <a:ea typeface="Arial Black"/>
                <a:cs typeface="Arial Black"/>
                <a:sym typeface="Arial Black"/>
              </a:rPr>
              <a:t> deposits plus any accrued interest. </a:t>
            </a:r>
            <a:endParaRPr sz="2200" b="1" dirty="0">
              <a:latin typeface="+mn-lt"/>
            </a:endParaRPr>
          </a:p>
          <a:p>
            <a:pPr marL="0" lvl="0" indent="0" algn="just" rtl="0">
              <a:lnSpc>
                <a:spcPct val="100000"/>
              </a:lnSpc>
              <a:spcBef>
                <a:spcPts val="600"/>
              </a:spcBef>
              <a:spcAft>
                <a:spcPts val="0"/>
              </a:spcAft>
              <a:buClr>
                <a:srgbClr val="7030A0"/>
              </a:buClr>
              <a:buSzPct val="100000"/>
              <a:buFont typeface="Noto Sans Symbols"/>
              <a:buChar char="⮚"/>
            </a:pPr>
            <a:r>
              <a:rPr lang="en-US" sz="2200" b="1" dirty="0">
                <a:solidFill>
                  <a:srgbClr val="7030A0"/>
                </a:solidFill>
                <a:latin typeface="+mn-lt"/>
                <a:ea typeface="Arial Black"/>
                <a:cs typeface="Arial Black"/>
                <a:sym typeface="Arial Black"/>
              </a:rPr>
              <a:t> The amount that is availed as loan against </a:t>
            </a:r>
            <a:r>
              <a:rPr lang="en-US" sz="2200" b="1" dirty="0" err="1">
                <a:solidFill>
                  <a:srgbClr val="7030A0"/>
                </a:solidFill>
                <a:latin typeface="+mn-lt"/>
                <a:ea typeface="Arial Black"/>
                <a:cs typeface="Arial Black"/>
                <a:sym typeface="Arial Black"/>
              </a:rPr>
              <a:t>PPF</a:t>
            </a:r>
            <a:r>
              <a:rPr lang="en-US" sz="2200" b="1" dirty="0">
                <a:solidFill>
                  <a:srgbClr val="7030A0"/>
                </a:solidFill>
                <a:latin typeface="+mn-lt"/>
                <a:ea typeface="Arial Black"/>
                <a:cs typeface="Arial Black"/>
                <a:sym typeface="Arial Black"/>
              </a:rPr>
              <a:t> as calculated by the </a:t>
            </a:r>
            <a:r>
              <a:rPr lang="en-US" sz="2200" b="1" dirty="0" err="1">
                <a:solidFill>
                  <a:srgbClr val="7030A0"/>
                </a:solidFill>
                <a:latin typeface="+mn-lt"/>
                <a:ea typeface="Arial Black"/>
                <a:cs typeface="Arial Black"/>
                <a:sym typeface="Arial Black"/>
              </a:rPr>
              <a:t>PPF</a:t>
            </a:r>
            <a:r>
              <a:rPr lang="en-US" sz="2200" b="1" dirty="0">
                <a:solidFill>
                  <a:srgbClr val="7030A0"/>
                </a:solidFill>
                <a:latin typeface="+mn-lt"/>
                <a:ea typeface="Arial Black"/>
                <a:cs typeface="Arial Black"/>
                <a:sym typeface="Arial Black"/>
              </a:rPr>
              <a:t> return calculator is equal to </a:t>
            </a:r>
            <a:r>
              <a:rPr lang="en-US" sz="2200" b="1" dirty="0">
                <a:solidFill>
                  <a:srgbClr val="FF0000"/>
                </a:solidFill>
                <a:latin typeface="+mn-lt"/>
                <a:ea typeface="Arial Black"/>
                <a:cs typeface="Arial Black"/>
                <a:sym typeface="Arial Black"/>
              </a:rPr>
              <a:t>25% of the </a:t>
            </a:r>
            <a:r>
              <a:rPr lang="en-US" sz="2200" b="1" dirty="0" err="1">
                <a:solidFill>
                  <a:srgbClr val="FF0000"/>
                </a:solidFill>
                <a:latin typeface="+mn-lt"/>
                <a:ea typeface="Arial Black"/>
                <a:cs typeface="Arial Black"/>
                <a:sym typeface="Arial Black"/>
              </a:rPr>
              <a:t>PPF</a:t>
            </a:r>
            <a:r>
              <a:rPr lang="en-US" sz="2200" b="1" dirty="0">
                <a:solidFill>
                  <a:srgbClr val="FF0000"/>
                </a:solidFill>
                <a:latin typeface="+mn-lt"/>
                <a:ea typeface="Arial Black"/>
                <a:cs typeface="Arial Black"/>
                <a:sym typeface="Arial Black"/>
              </a:rPr>
              <a:t> balance </a:t>
            </a:r>
            <a:r>
              <a:rPr lang="en-US" sz="2200" b="1" dirty="0">
                <a:solidFill>
                  <a:srgbClr val="7030A0"/>
                </a:solidFill>
                <a:latin typeface="+mn-lt"/>
                <a:ea typeface="Arial Black"/>
                <a:cs typeface="Arial Black"/>
                <a:sym typeface="Arial Black"/>
              </a:rPr>
              <a:t>in the account for the year preceding the year of </a:t>
            </a:r>
            <a:r>
              <a:rPr lang="en-US" sz="2200" b="1" dirty="0" err="1">
                <a:solidFill>
                  <a:srgbClr val="7030A0"/>
                </a:solidFill>
                <a:latin typeface="+mn-lt"/>
                <a:ea typeface="Arial Black"/>
                <a:cs typeface="Arial Black"/>
                <a:sym typeface="Arial Black"/>
              </a:rPr>
              <a:t>PPF</a:t>
            </a:r>
            <a:r>
              <a:rPr lang="en-US" sz="2200" b="1" dirty="0">
                <a:solidFill>
                  <a:srgbClr val="7030A0"/>
                </a:solidFill>
                <a:latin typeface="+mn-lt"/>
                <a:ea typeface="Arial Black"/>
                <a:cs typeface="Arial Black"/>
                <a:sym typeface="Arial Black"/>
              </a:rPr>
              <a:t> loan application. </a:t>
            </a:r>
            <a:endParaRPr sz="2200" b="1" dirty="0">
              <a:latin typeface="+mn-lt"/>
            </a:endParaRPr>
          </a:p>
          <a:p>
            <a:pPr marL="228600" lvl="0" indent="-228600" algn="just">
              <a:lnSpc>
                <a:spcPct val="100000"/>
              </a:lnSpc>
              <a:spcBef>
                <a:spcPts val="600"/>
              </a:spcBef>
              <a:buClr>
                <a:srgbClr val="7030A0"/>
              </a:buClr>
              <a:buSzPct val="100000"/>
              <a:buFont typeface="Noto Sans Symbols"/>
              <a:buChar char="⮚"/>
            </a:pPr>
            <a:r>
              <a:rPr lang="en-US" sz="2200" b="1" dirty="0">
                <a:solidFill>
                  <a:srgbClr val="7030A0"/>
                </a:solidFill>
                <a:latin typeface="+mn-lt"/>
                <a:ea typeface="Arial Black"/>
                <a:cs typeface="Arial Black"/>
                <a:sym typeface="Arial Black"/>
              </a:rPr>
              <a:t>The loan is repayable in </a:t>
            </a:r>
            <a:r>
              <a:rPr lang="en-US" sz="2200" b="1" dirty="0">
                <a:solidFill>
                  <a:srgbClr val="FF0000"/>
                </a:solidFill>
                <a:latin typeface="+mn-lt"/>
                <a:ea typeface="Arial Black"/>
                <a:cs typeface="Arial Black"/>
                <a:sym typeface="Arial Black"/>
              </a:rPr>
              <a:t>36 </a:t>
            </a:r>
            <a:r>
              <a:rPr lang="en-US" sz="2200" b="1" dirty="0" smtClean="0">
                <a:solidFill>
                  <a:srgbClr val="FF0000"/>
                </a:solidFill>
                <a:latin typeface="+mn-lt"/>
                <a:ea typeface="Arial Black"/>
                <a:cs typeface="Arial Black"/>
                <a:sym typeface="Arial Black"/>
              </a:rPr>
              <a:t>months</a:t>
            </a:r>
            <a:r>
              <a:rPr lang="en-US" sz="2200" b="1" dirty="0" smtClean="0">
                <a:solidFill>
                  <a:srgbClr val="7030A0"/>
                </a:solidFill>
                <a:latin typeface="+mn-lt"/>
                <a:ea typeface="Arial Black"/>
                <a:cs typeface="Arial Black"/>
                <a:sym typeface="Arial Black"/>
              </a:rPr>
              <a:t> </a:t>
            </a:r>
            <a:r>
              <a:rPr lang="en-GB" sz="2200" b="1" dirty="0" smtClean="0">
                <a:solidFill>
                  <a:srgbClr val="7030A0"/>
                </a:solidFill>
                <a:latin typeface="+mn-lt"/>
                <a:ea typeface="Arial Black"/>
                <a:cs typeface="Arial Black"/>
                <a:sym typeface="Arial Black"/>
              </a:rPr>
              <a:t>made </a:t>
            </a:r>
            <a:r>
              <a:rPr lang="en-GB" sz="2200" b="1" dirty="0">
                <a:solidFill>
                  <a:srgbClr val="7030A0"/>
                </a:solidFill>
                <a:latin typeface="+mn-lt"/>
                <a:ea typeface="Arial Black"/>
                <a:cs typeface="Arial Black"/>
                <a:sym typeface="Arial Black"/>
              </a:rPr>
              <a:t>either in one lump sum or </a:t>
            </a:r>
            <a:r>
              <a:rPr lang="en-GB" sz="2200" b="1" dirty="0" smtClean="0">
                <a:solidFill>
                  <a:srgbClr val="7030A0"/>
                </a:solidFill>
                <a:latin typeface="+mn-lt"/>
                <a:ea typeface="Arial Black"/>
                <a:cs typeface="Arial Black"/>
                <a:sym typeface="Arial Black"/>
              </a:rPr>
              <a:t>in instalments</a:t>
            </a:r>
            <a:r>
              <a:rPr lang="en-GB" sz="2200" b="1" dirty="0">
                <a:solidFill>
                  <a:srgbClr val="7030A0"/>
                </a:solidFill>
                <a:latin typeface="+mn-lt"/>
                <a:ea typeface="Arial Black"/>
                <a:cs typeface="Arial Black"/>
                <a:sym typeface="Arial Black"/>
              </a:rPr>
              <a:t>.</a:t>
            </a:r>
            <a:r>
              <a:rPr lang="en-US" sz="2200" b="1" dirty="0" smtClean="0">
                <a:solidFill>
                  <a:srgbClr val="7030A0"/>
                </a:solidFill>
                <a:latin typeface="+mn-lt"/>
                <a:ea typeface="Arial Black"/>
                <a:cs typeface="Arial Black"/>
                <a:sym typeface="Arial Black"/>
              </a:rPr>
              <a:t>. </a:t>
            </a:r>
            <a:endParaRPr sz="2200" b="1" dirty="0">
              <a:latin typeface="+mn-lt"/>
            </a:endParaRPr>
          </a:p>
          <a:p>
            <a:pPr marL="228600" lvl="0" indent="-228600" algn="just" rtl="0">
              <a:lnSpc>
                <a:spcPct val="100000"/>
              </a:lnSpc>
              <a:spcBef>
                <a:spcPts val="600"/>
              </a:spcBef>
              <a:spcAft>
                <a:spcPts val="0"/>
              </a:spcAft>
              <a:buClr>
                <a:srgbClr val="7030A0"/>
              </a:buClr>
              <a:buSzPct val="100000"/>
              <a:buFont typeface="Noto Sans Symbols"/>
              <a:buChar char="⮚"/>
            </a:pPr>
            <a:r>
              <a:rPr lang="en-US" sz="2200" b="1" dirty="0">
                <a:solidFill>
                  <a:srgbClr val="7030A0"/>
                </a:solidFill>
                <a:latin typeface="+mn-lt"/>
                <a:ea typeface="Arial Black"/>
                <a:cs typeface="Arial Black"/>
                <a:sym typeface="Arial Black"/>
              </a:rPr>
              <a:t> The rate of interest on the loan is </a:t>
            </a:r>
            <a:r>
              <a:rPr lang="en-US" sz="2200" b="1" dirty="0" smtClean="0">
                <a:solidFill>
                  <a:srgbClr val="FF0000"/>
                </a:solidFill>
                <a:latin typeface="+mn-lt"/>
                <a:ea typeface="Arial Black"/>
                <a:cs typeface="Arial Black"/>
                <a:sym typeface="Arial Black"/>
              </a:rPr>
              <a:t>2%</a:t>
            </a:r>
            <a:r>
              <a:rPr lang="en-US" sz="2200" b="1" dirty="0" smtClean="0">
                <a:solidFill>
                  <a:srgbClr val="7030A0"/>
                </a:solidFill>
                <a:latin typeface="+mn-lt"/>
                <a:ea typeface="Arial Black"/>
                <a:cs typeface="Arial Black"/>
                <a:sym typeface="Arial Black"/>
              </a:rPr>
              <a:t> </a:t>
            </a:r>
            <a:r>
              <a:rPr lang="en-US" sz="2200" b="1" dirty="0">
                <a:solidFill>
                  <a:srgbClr val="7030A0"/>
                </a:solidFill>
                <a:latin typeface="+mn-lt"/>
                <a:ea typeface="Arial Black"/>
                <a:cs typeface="Arial Black"/>
                <a:sym typeface="Arial Black"/>
              </a:rPr>
              <a:t>more than the interest you are earning on the </a:t>
            </a:r>
            <a:r>
              <a:rPr lang="en-US" sz="2200" b="1" dirty="0" smtClean="0">
                <a:solidFill>
                  <a:srgbClr val="7030A0"/>
                </a:solidFill>
                <a:latin typeface="+mn-lt"/>
                <a:ea typeface="Arial Black"/>
                <a:cs typeface="Arial Black"/>
                <a:sym typeface="Arial Black"/>
              </a:rPr>
              <a:t>account</a:t>
            </a:r>
            <a:r>
              <a:rPr lang="en-US" sz="2200" b="1" dirty="0">
                <a:solidFill>
                  <a:srgbClr val="7030A0"/>
                </a:solidFill>
                <a:latin typeface="+mn-lt"/>
                <a:ea typeface="Arial Black"/>
                <a:cs typeface="Arial Black"/>
                <a:sym typeface="Arial Black"/>
              </a:rPr>
              <a:t>.</a:t>
            </a:r>
            <a:endParaRPr sz="2200" b="1" dirty="0">
              <a:solidFill>
                <a:srgbClr val="7030A0"/>
              </a:solidFill>
              <a:latin typeface="+mn-lt"/>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0" end="0"/>
                                            </p:txEl>
                                          </p:spTgt>
                                        </p:tgtEl>
                                        <p:attrNameLst>
                                          <p:attrName>style.visibility</p:attrName>
                                        </p:attrNameLst>
                                      </p:cBhvr>
                                      <p:to>
                                        <p:strVal val="visible"/>
                                      </p:to>
                                    </p:set>
                                    <p:animEffect transition="in" filter="fade">
                                      <p:cBhvr>
                                        <p:cTn id="12" dur="2000"/>
                                        <p:tgtEl>
                                          <p:spTgt spid="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1" end="1"/>
                                            </p:txEl>
                                          </p:spTgt>
                                        </p:tgtEl>
                                        <p:attrNameLst>
                                          <p:attrName>style.visibility</p:attrName>
                                        </p:attrNameLst>
                                      </p:cBhvr>
                                      <p:to>
                                        <p:strVal val="visible"/>
                                      </p:to>
                                    </p:set>
                                    <p:animEffect transition="in" filter="fade">
                                      <p:cBhvr>
                                        <p:cTn id="17" dur="2000"/>
                                        <p:tgtEl>
                                          <p:spTgt spid="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2" end="2"/>
                                            </p:txEl>
                                          </p:spTgt>
                                        </p:tgtEl>
                                        <p:attrNameLst>
                                          <p:attrName>style.visibility</p:attrName>
                                        </p:attrNameLst>
                                      </p:cBhvr>
                                      <p:to>
                                        <p:strVal val="visible"/>
                                      </p:to>
                                    </p:set>
                                    <p:animEffect transition="in" filter="fade">
                                      <p:cBhvr>
                                        <p:cTn id="22" dur="2000"/>
                                        <p:tgtEl>
                                          <p:spTgt spid="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3" end="3"/>
                                            </p:txEl>
                                          </p:spTgt>
                                        </p:tgtEl>
                                        <p:attrNameLst>
                                          <p:attrName>style.visibility</p:attrName>
                                        </p:attrNameLst>
                                      </p:cBhvr>
                                      <p:to>
                                        <p:strVal val="visible"/>
                                      </p:to>
                                    </p:set>
                                    <p:animEffect transition="in" filter="fade">
                                      <p:cBhvr>
                                        <p:cTn id="27" dur="2000"/>
                                        <p:tgtEl>
                                          <p:spTgt spid="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xEl>
                                              <p:pRg st="4" end="4"/>
                                            </p:txEl>
                                          </p:spTgt>
                                        </p:tgtEl>
                                        <p:attrNameLst>
                                          <p:attrName>style.visibility</p:attrName>
                                        </p:attrNameLst>
                                      </p:cBhvr>
                                      <p:to>
                                        <p:strVal val="visible"/>
                                      </p:to>
                                    </p:set>
                                    <p:animEffect transition="in" filter="fade">
                                      <p:cBhvr>
                                        <p:cTn id="32" dur="2000"/>
                                        <p:tgtEl>
                                          <p:spTgt spid="1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
                                            <p:txEl>
                                              <p:pRg st="5" end="5"/>
                                            </p:txEl>
                                          </p:spTgt>
                                        </p:tgtEl>
                                        <p:attrNameLst>
                                          <p:attrName>style.visibility</p:attrName>
                                        </p:attrNameLst>
                                      </p:cBhvr>
                                      <p:to>
                                        <p:strVal val="visible"/>
                                      </p:to>
                                    </p:set>
                                    <p:animEffect transition="in" filter="fade">
                                      <p:cBhvr>
                                        <p:cTn id="37" dur="2000"/>
                                        <p:tgtEl>
                                          <p:spTgt spid="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838200" y="1"/>
            <a:ext cx="11353800" cy="9681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6000"/>
              </a:buClr>
              <a:buSzPts val="3600"/>
              <a:buFont typeface="Arial Black"/>
              <a:buNone/>
            </a:pPr>
            <a:r>
              <a:rPr lang="en-US" sz="3600">
                <a:solidFill>
                  <a:srgbClr val="7F6000"/>
                </a:solidFill>
                <a:latin typeface="Arial Black"/>
                <a:ea typeface="Arial Black"/>
                <a:cs typeface="Arial Black"/>
                <a:sym typeface="Arial Black"/>
              </a:rPr>
              <a:t>PARTIAL WITHDRAWALS IN PPF ACCOUNTS</a:t>
            </a:r>
            <a:endParaRPr/>
          </a:p>
        </p:txBody>
      </p:sp>
      <p:sp>
        <p:nvSpPr>
          <p:cNvPr id="153" name="Google Shape;153;p11"/>
          <p:cNvSpPr txBox="1">
            <a:spLocks noGrp="1"/>
          </p:cNvSpPr>
          <p:nvPr>
            <p:ph type="body" idx="1"/>
          </p:nvPr>
        </p:nvSpPr>
        <p:spPr>
          <a:xfrm>
            <a:off x="636718" y="857250"/>
            <a:ext cx="11349318" cy="5612130"/>
          </a:xfrm>
          <a:prstGeom prst="rect">
            <a:avLst/>
          </a:prstGeom>
          <a:noFill/>
          <a:ln>
            <a:noFill/>
          </a:ln>
        </p:spPr>
        <p:txBody>
          <a:bodyPr spcFirstLastPara="1" wrap="square" lIns="91425" tIns="45700" rIns="91425" bIns="45700" anchor="t" anchorCtr="0">
            <a:normAutofit/>
          </a:bodyPr>
          <a:lstStyle/>
          <a:p>
            <a:pPr marL="228600" lvl="0" indent="-228600" algn="just" rtl="0">
              <a:lnSpc>
                <a:spcPct val="110000"/>
              </a:lnSpc>
              <a:spcBef>
                <a:spcPts val="0"/>
              </a:spcBef>
              <a:spcAft>
                <a:spcPts val="0"/>
              </a:spcAft>
              <a:buClr>
                <a:srgbClr val="7030A0"/>
              </a:buClr>
              <a:buSzPct val="100000"/>
              <a:buFont typeface="Noto Sans Symbols"/>
              <a:buChar char="⮚"/>
            </a:pPr>
            <a:r>
              <a:rPr lang="en-US" sz="2200" b="1" dirty="0">
                <a:solidFill>
                  <a:srgbClr val="7030A0"/>
                </a:solidFill>
                <a:latin typeface="Arial Black"/>
                <a:ea typeface="Arial Black"/>
                <a:cs typeface="Arial Black"/>
                <a:sym typeface="Arial Black"/>
              </a:rPr>
              <a:t>There is a lock-in period of </a:t>
            </a:r>
            <a:r>
              <a:rPr lang="en-US" sz="2200" b="1" dirty="0">
                <a:solidFill>
                  <a:srgbClr val="FF0000"/>
                </a:solidFill>
                <a:latin typeface="Arial Black"/>
                <a:ea typeface="Arial Black"/>
                <a:cs typeface="Arial Black"/>
                <a:sym typeface="Arial Black"/>
              </a:rPr>
              <a:t>15 years </a:t>
            </a:r>
            <a:r>
              <a:rPr lang="en-US" sz="2200" b="1" dirty="0">
                <a:solidFill>
                  <a:srgbClr val="7030A0"/>
                </a:solidFill>
                <a:latin typeface="Arial Black"/>
                <a:ea typeface="Arial Black"/>
                <a:cs typeface="Arial Black"/>
                <a:sym typeface="Arial Black"/>
              </a:rPr>
              <a:t>and the money can be withdrawn in whole after its maturity period. However, pre-mature withdrawals can be made from the </a:t>
            </a:r>
            <a:r>
              <a:rPr lang="en-US" sz="2200" b="1" dirty="0" smtClean="0">
                <a:solidFill>
                  <a:srgbClr val="FF0000"/>
                </a:solidFill>
                <a:latin typeface="Arial Black"/>
                <a:ea typeface="Arial Black"/>
                <a:cs typeface="Arial Black"/>
                <a:sym typeface="Arial Black"/>
              </a:rPr>
              <a:t>7</a:t>
            </a:r>
            <a:r>
              <a:rPr lang="en-US" sz="2200" b="1" baseline="30000" dirty="0" smtClean="0">
                <a:solidFill>
                  <a:srgbClr val="FF0000"/>
                </a:solidFill>
                <a:latin typeface="Arial Black"/>
                <a:ea typeface="Arial Black"/>
                <a:cs typeface="Arial Black"/>
                <a:sym typeface="Arial Black"/>
              </a:rPr>
              <a:t>th</a:t>
            </a:r>
            <a:r>
              <a:rPr lang="en-US" sz="2200" b="1" dirty="0" smtClean="0">
                <a:solidFill>
                  <a:srgbClr val="FF0000"/>
                </a:solidFill>
                <a:latin typeface="Arial Black"/>
                <a:ea typeface="Arial Black"/>
                <a:cs typeface="Arial Black"/>
                <a:sym typeface="Arial Black"/>
              </a:rPr>
              <a:t> </a:t>
            </a:r>
            <a:r>
              <a:rPr lang="en-US" sz="2200" b="1" dirty="0">
                <a:solidFill>
                  <a:srgbClr val="FF0000"/>
                </a:solidFill>
                <a:latin typeface="Arial Black"/>
                <a:ea typeface="Arial Black"/>
                <a:cs typeface="Arial Black"/>
                <a:sym typeface="Arial Black"/>
              </a:rPr>
              <a:t>financial year </a:t>
            </a:r>
            <a:r>
              <a:rPr lang="en-US" sz="2200" b="1" dirty="0">
                <a:solidFill>
                  <a:srgbClr val="7030A0"/>
                </a:solidFill>
                <a:latin typeface="Arial Black"/>
                <a:ea typeface="Arial Black"/>
                <a:cs typeface="Arial Black"/>
                <a:sym typeface="Arial Black"/>
              </a:rPr>
              <a:t>from when they commenced. </a:t>
            </a:r>
            <a:endParaRPr sz="2200" dirty="0">
              <a:solidFill>
                <a:srgbClr val="7030A0"/>
              </a:solidFill>
              <a:latin typeface="Arial Black"/>
              <a:ea typeface="Arial Black"/>
              <a:cs typeface="Arial Black"/>
              <a:sym typeface="Arial Black"/>
            </a:endParaRPr>
          </a:p>
          <a:p>
            <a:pPr marL="228600" lvl="0" indent="-228600" algn="just">
              <a:lnSpc>
                <a:spcPct val="110000"/>
              </a:lnSpc>
              <a:spcBef>
                <a:spcPts val="0"/>
              </a:spcBef>
              <a:buClr>
                <a:srgbClr val="7030A0"/>
              </a:buClr>
              <a:buSzPct val="100000"/>
              <a:buFont typeface="Noto Sans Symbols"/>
              <a:buChar char="⮚"/>
            </a:pPr>
            <a:r>
              <a:rPr lang="en-US" sz="2200" dirty="0" smtClean="0">
                <a:solidFill>
                  <a:srgbClr val="7030A0"/>
                </a:solidFill>
                <a:latin typeface="Arial Black"/>
                <a:ea typeface="Arial Black"/>
                <a:cs typeface="Arial Black"/>
                <a:sym typeface="Arial Black"/>
              </a:rPr>
              <a:t>Customer can </a:t>
            </a:r>
            <a:r>
              <a:rPr lang="en-US" sz="2200" dirty="0">
                <a:solidFill>
                  <a:srgbClr val="7030A0"/>
                </a:solidFill>
                <a:latin typeface="Arial Black"/>
                <a:ea typeface="Arial Black"/>
                <a:cs typeface="Arial Black"/>
                <a:sym typeface="Arial Black"/>
              </a:rPr>
              <a:t>make one withdrawal every </a:t>
            </a:r>
            <a:r>
              <a:rPr lang="en-US" sz="2200" dirty="0" smtClean="0">
                <a:solidFill>
                  <a:srgbClr val="7030A0"/>
                </a:solidFill>
                <a:latin typeface="Arial Black"/>
                <a:ea typeface="Arial Black"/>
                <a:cs typeface="Arial Black"/>
                <a:sym typeface="Arial Black"/>
              </a:rPr>
              <a:t>year</a:t>
            </a:r>
            <a:r>
              <a:rPr lang="en-GB" sz="2200" dirty="0">
                <a:solidFill>
                  <a:srgbClr val="7030A0"/>
                </a:solidFill>
                <a:latin typeface="Arial Black"/>
                <a:ea typeface="Arial Black"/>
                <a:cs typeface="Arial Black"/>
                <a:sym typeface="Arial Black"/>
              </a:rPr>
              <a:t> after the </a:t>
            </a:r>
            <a:r>
              <a:rPr lang="en-GB" sz="2200" dirty="0">
                <a:solidFill>
                  <a:srgbClr val="FF0000"/>
                </a:solidFill>
                <a:latin typeface="Arial Black"/>
                <a:ea typeface="Arial Black"/>
                <a:cs typeface="Arial Black"/>
                <a:sym typeface="Arial Black"/>
              </a:rPr>
              <a:t>expiry of </a:t>
            </a:r>
            <a:r>
              <a:rPr lang="en-GB" sz="2200" dirty="0" smtClean="0">
                <a:solidFill>
                  <a:srgbClr val="FF0000"/>
                </a:solidFill>
                <a:latin typeface="Arial Black"/>
                <a:ea typeface="Arial Black"/>
                <a:cs typeface="Arial Black"/>
                <a:sym typeface="Arial Black"/>
              </a:rPr>
              <a:t>six years</a:t>
            </a:r>
            <a:r>
              <a:rPr lang="en-GB" sz="2200" dirty="0" smtClean="0">
                <a:solidFill>
                  <a:srgbClr val="7030A0"/>
                </a:solidFill>
                <a:latin typeface="Arial Black"/>
                <a:ea typeface="Arial Black"/>
                <a:cs typeface="Arial Black"/>
                <a:sym typeface="Arial Black"/>
              </a:rPr>
              <a:t>.</a:t>
            </a:r>
            <a:r>
              <a:rPr lang="en-US" sz="2200" dirty="0" smtClean="0">
                <a:solidFill>
                  <a:srgbClr val="7030A0"/>
                </a:solidFill>
                <a:latin typeface="Arial Black"/>
                <a:ea typeface="Arial Black"/>
                <a:cs typeface="Arial Black"/>
                <a:sym typeface="Arial Black"/>
              </a:rPr>
              <a:t> From </a:t>
            </a:r>
            <a:r>
              <a:rPr lang="en-US" sz="2200" dirty="0">
                <a:solidFill>
                  <a:srgbClr val="7030A0"/>
                </a:solidFill>
                <a:latin typeface="Arial Black"/>
                <a:ea typeface="Arial Black"/>
                <a:cs typeface="Arial Black"/>
                <a:sym typeface="Arial Black"/>
              </a:rPr>
              <a:t>the </a:t>
            </a:r>
            <a:r>
              <a:rPr lang="en-US" sz="2200" dirty="0" smtClean="0">
                <a:solidFill>
                  <a:srgbClr val="7030A0"/>
                </a:solidFill>
                <a:latin typeface="Arial Black"/>
                <a:ea typeface="Arial Black"/>
                <a:cs typeface="Arial Black"/>
                <a:sym typeface="Arial Black"/>
              </a:rPr>
              <a:t>7</a:t>
            </a:r>
            <a:r>
              <a:rPr lang="en-US" sz="2200" baseline="30000" dirty="0" smtClean="0">
                <a:solidFill>
                  <a:srgbClr val="7030A0"/>
                </a:solidFill>
                <a:latin typeface="Arial Black"/>
                <a:ea typeface="Arial Black"/>
                <a:cs typeface="Arial Black"/>
                <a:sym typeface="Arial Black"/>
              </a:rPr>
              <a:t>th</a:t>
            </a:r>
            <a:r>
              <a:rPr lang="en-US" sz="2200" dirty="0" smtClean="0">
                <a:solidFill>
                  <a:srgbClr val="7030A0"/>
                </a:solidFill>
                <a:latin typeface="Arial Black"/>
                <a:ea typeface="Arial Black"/>
                <a:cs typeface="Arial Black"/>
                <a:sym typeface="Arial Black"/>
              </a:rPr>
              <a:t>  </a:t>
            </a:r>
            <a:r>
              <a:rPr lang="en-US" sz="2200" dirty="0">
                <a:solidFill>
                  <a:srgbClr val="7030A0"/>
                </a:solidFill>
                <a:latin typeface="Arial Black"/>
                <a:ea typeface="Arial Black"/>
                <a:cs typeface="Arial Black"/>
                <a:sym typeface="Arial Black"/>
              </a:rPr>
              <a:t>financial year, of an amount that does not exceed 50% of the balance of the customer credit at the end of the fourth year immediately preceding the year of withdrawal or the amount at the end of the preceding year, whichever is lower.</a:t>
            </a:r>
            <a:endParaRPr sz="2200" b="1" dirty="0">
              <a:solidFill>
                <a:srgbClr val="7030A0"/>
              </a:solidFill>
              <a:latin typeface="Arial Black"/>
              <a:ea typeface="Arial Black"/>
              <a:cs typeface="Arial Black"/>
              <a:sym typeface="Arial Black"/>
            </a:endParaRPr>
          </a:p>
          <a:p>
            <a:pPr marL="228600" lvl="0" indent="-228600" algn="just" rtl="0">
              <a:lnSpc>
                <a:spcPct val="110000"/>
              </a:lnSpc>
              <a:spcBef>
                <a:spcPts val="1000"/>
              </a:spcBef>
              <a:spcAft>
                <a:spcPts val="0"/>
              </a:spcAft>
              <a:buClr>
                <a:srgbClr val="7030A0"/>
              </a:buClr>
              <a:buSzPct val="100000"/>
              <a:buFont typeface="Noto Sans Symbols"/>
              <a:buChar char="⮚"/>
            </a:pPr>
            <a:r>
              <a:rPr lang="en-US" sz="2200" dirty="0">
                <a:solidFill>
                  <a:srgbClr val="7030A0"/>
                </a:solidFill>
                <a:latin typeface="Arial Black"/>
                <a:ea typeface="Arial Black"/>
                <a:cs typeface="Arial Black"/>
                <a:sym typeface="Arial Black"/>
              </a:rPr>
              <a:t>If the PPF account is continued after maturity for a further block period of 5 years, the subscriber is eligible to make partial withdrawals not exceeding one every year subject to the condition that the total of the withdrawals, during the 5 year block period, shall not exceed 60% of the balance at his credit at the commencement of the said period.</a:t>
            </a:r>
            <a:endParaRPr sz="2200" b="1" dirty="0">
              <a:solidFill>
                <a:srgbClr val="7030A0"/>
              </a:solidFill>
              <a:latin typeface="Arial Black"/>
              <a:ea typeface="Arial Black"/>
              <a:cs typeface="Arial Black"/>
              <a:sym typeface="Arial Black"/>
            </a:endParaRPr>
          </a:p>
          <a:p>
            <a:pPr marL="228600" lvl="0" indent="-64135" algn="l" rtl="0">
              <a:lnSpc>
                <a:spcPct val="110000"/>
              </a:lnSpc>
              <a:spcBef>
                <a:spcPts val="1000"/>
              </a:spcBef>
              <a:spcAft>
                <a:spcPts val="0"/>
              </a:spcAft>
              <a:buClr>
                <a:schemeClr val="dk1"/>
              </a:buClr>
              <a:buSzPct val="100000"/>
              <a:buNone/>
            </a:pPr>
            <a:endParaRPr sz="2200"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20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20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2000"/>
                                        <p:tgtEl>
                                          <p:spTgt spid="1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aphicFrame>
        <p:nvGraphicFramePr>
          <p:cNvPr id="158" name="Google Shape;158;p12"/>
          <p:cNvGraphicFramePr/>
          <p:nvPr/>
        </p:nvGraphicFramePr>
        <p:xfrm>
          <a:off x="806823" y="1532958"/>
          <a:ext cx="11284325" cy="4464525"/>
        </p:xfrm>
        <a:graphic>
          <a:graphicData uri="http://schemas.openxmlformats.org/drawingml/2006/table">
            <a:tbl>
              <a:tblPr>
                <a:noFill/>
                <a:tableStyleId>{2AE27D0E-9E94-4FEA-B8AA-71BE5C142BF3}</a:tableStyleId>
              </a:tblPr>
              <a:tblGrid>
                <a:gridCol w="1104825">
                  <a:extLst>
                    <a:ext uri="{9D8B030D-6E8A-4147-A177-3AD203B41FA5}">
                      <a16:colId xmlns="" xmlns:a16="http://schemas.microsoft.com/office/drawing/2014/main" val="20000"/>
                    </a:ext>
                  </a:extLst>
                </a:gridCol>
                <a:gridCol w="1710700">
                  <a:extLst>
                    <a:ext uri="{9D8B030D-6E8A-4147-A177-3AD203B41FA5}">
                      <a16:colId xmlns="" xmlns:a16="http://schemas.microsoft.com/office/drawing/2014/main" val="20001"/>
                    </a:ext>
                  </a:extLst>
                </a:gridCol>
                <a:gridCol w="1630500">
                  <a:extLst>
                    <a:ext uri="{9D8B030D-6E8A-4147-A177-3AD203B41FA5}">
                      <a16:colId xmlns="" xmlns:a16="http://schemas.microsoft.com/office/drawing/2014/main" val="20002"/>
                    </a:ext>
                  </a:extLst>
                </a:gridCol>
                <a:gridCol w="1750775">
                  <a:extLst>
                    <a:ext uri="{9D8B030D-6E8A-4147-A177-3AD203B41FA5}">
                      <a16:colId xmlns="" xmlns:a16="http://schemas.microsoft.com/office/drawing/2014/main" val="20003"/>
                    </a:ext>
                  </a:extLst>
                </a:gridCol>
                <a:gridCol w="1863425">
                  <a:extLst>
                    <a:ext uri="{9D8B030D-6E8A-4147-A177-3AD203B41FA5}">
                      <a16:colId xmlns="" xmlns:a16="http://schemas.microsoft.com/office/drawing/2014/main" val="20004"/>
                    </a:ext>
                  </a:extLst>
                </a:gridCol>
                <a:gridCol w="1612050">
                  <a:extLst>
                    <a:ext uri="{9D8B030D-6E8A-4147-A177-3AD203B41FA5}">
                      <a16:colId xmlns="" xmlns:a16="http://schemas.microsoft.com/office/drawing/2014/main" val="20005"/>
                    </a:ext>
                  </a:extLst>
                </a:gridCol>
                <a:gridCol w="1612050">
                  <a:extLst>
                    <a:ext uri="{9D8B030D-6E8A-4147-A177-3AD203B41FA5}">
                      <a16:colId xmlns="" xmlns:a16="http://schemas.microsoft.com/office/drawing/2014/main" val="20006"/>
                    </a:ext>
                  </a:extLst>
                </a:gridCol>
              </a:tblGrid>
              <a:tr h="470400">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Years</a:t>
                      </a:r>
                      <a:endParaRPr sz="1300" b="1">
                        <a:solidFill>
                          <a:srgbClr val="002060"/>
                        </a:solidFill>
                        <a:latin typeface="Arial Black"/>
                        <a:ea typeface="Arial Black"/>
                        <a:cs typeface="Arial Black"/>
                        <a:sym typeface="Arial Black"/>
                      </a:endParaRPr>
                    </a:p>
                  </a:txBody>
                  <a:tcPr marL="64950" marR="64950" marT="32475" marB="32475" anchor="ctr">
                    <a:solidFill>
                      <a:srgbClr val="F4B081"/>
                    </a:solidFill>
                  </a:tcP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Opening Balance</a:t>
                      </a:r>
                      <a:endParaRPr sz="1300" b="1">
                        <a:solidFill>
                          <a:srgbClr val="002060"/>
                        </a:solidFill>
                        <a:latin typeface="Arial Black"/>
                        <a:ea typeface="Arial Black"/>
                        <a:cs typeface="Arial Black"/>
                        <a:sym typeface="Arial Black"/>
                      </a:endParaRPr>
                    </a:p>
                  </a:txBody>
                  <a:tcPr marL="64950" marR="64950" marT="32475" marB="32475" anchor="ctr">
                    <a:solidFill>
                      <a:srgbClr val="F4B081"/>
                    </a:solidFill>
                  </a:tcP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Amount Deposited</a:t>
                      </a:r>
                      <a:endParaRPr sz="1300" b="1">
                        <a:solidFill>
                          <a:srgbClr val="002060"/>
                        </a:solidFill>
                        <a:latin typeface="Arial Black"/>
                        <a:ea typeface="Arial Black"/>
                        <a:cs typeface="Arial Black"/>
                        <a:sym typeface="Arial Black"/>
                      </a:endParaRPr>
                    </a:p>
                  </a:txBody>
                  <a:tcPr marL="64950" marR="64950" marT="32475" marB="32475" anchor="ctr">
                    <a:solidFill>
                      <a:srgbClr val="F4B081"/>
                    </a:solidFill>
                  </a:tcP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Interest Earned</a:t>
                      </a:r>
                      <a:endParaRPr sz="1300" b="1">
                        <a:solidFill>
                          <a:srgbClr val="002060"/>
                        </a:solidFill>
                        <a:latin typeface="Arial Black"/>
                        <a:ea typeface="Arial Black"/>
                        <a:cs typeface="Arial Black"/>
                        <a:sym typeface="Arial Black"/>
                      </a:endParaRPr>
                    </a:p>
                  </a:txBody>
                  <a:tcPr marL="64950" marR="64950" marT="32475" marB="32475" anchor="ctr">
                    <a:solidFill>
                      <a:srgbClr val="F4B081"/>
                    </a:solidFill>
                  </a:tcP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Closing Balance</a:t>
                      </a:r>
                      <a:endParaRPr sz="1300" b="1">
                        <a:solidFill>
                          <a:srgbClr val="002060"/>
                        </a:solidFill>
                        <a:latin typeface="Arial Black"/>
                        <a:ea typeface="Arial Black"/>
                        <a:cs typeface="Arial Black"/>
                        <a:sym typeface="Arial Black"/>
                      </a:endParaRPr>
                    </a:p>
                  </a:txBody>
                  <a:tcPr marL="64950" marR="64950" marT="32475" marB="32475" anchor="ctr">
                    <a:solidFill>
                      <a:srgbClr val="F4B081"/>
                    </a:solidFill>
                  </a:tcP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Loan (Max.)*</a:t>
                      </a:r>
                      <a:endParaRPr sz="1300" b="1">
                        <a:solidFill>
                          <a:srgbClr val="002060"/>
                        </a:solidFill>
                        <a:latin typeface="Arial Black"/>
                        <a:ea typeface="Arial Black"/>
                        <a:cs typeface="Arial Black"/>
                        <a:sym typeface="Arial Black"/>
                      </a:endParaRPr>
                    </a:p>
                  </a:txBody>
                  <a:tcPr marL="64950" marR="64950" marT="32475" marB="32475" anchor="ctr">
                    <a:solidFill>
                      <a:srgbClr val="F4B081"/>
                    </a:solidFill>
                  </a:tcP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Withdrawal (Max.)**</a:t>
                      </a:r>
                      <a:endParaRPr sz="1300" b="1">
                        <a:solidFill>
                          <a:srgbClr val="002060"/>
                        </a:solidFill>
                        <a:latin typeface="Arial Black"/>
                        <a:ea typeface="Arial Black"/>
                        <a:cs typeface="Arial Black"/>
                        <a:sym typeface="Arial Black"/>
                      </a:endParaRPr>
                    </a:p>
                  </a:txBody>
                  <a:tcPr marL="64950" marR="64950" marT="32475" marB="32475" anchor="ctr">
                    <a:solidFill>
                      <a:srgbClr val="F4B081"/>
                    </a:solidFill>
                  </a:tcPr>
                </a:tc>
                <a:extLst>
                  <a:ext uri="{0D108BD9-81ED-4DB2-BD59-A6C34878D82A}">
                    <a16:rowId xmlns="" xmlns:a16="http://schemas.microsoft.com/office/drawing/2014/main" val="10000"/>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1</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12,000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162,000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1"/>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2</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162,000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24,960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336,960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2"/>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3</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336,960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38,957</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525,917</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40,500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3"/>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525,917</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54,073</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729,990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84,240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4"/>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5</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729,990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70,399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950,389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131,479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5"/>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6</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950,389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88,031</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1,188,420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182,498</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6"/>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7</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1,188,420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107,074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1,445,494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262,959</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7"/>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8</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1,445,494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127,640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1,723,134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364,995</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8"/>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1,723,134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149,851</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2,022,985</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475,195</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09"/>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10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2,022,985</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173,839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2,346,824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594,210</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10"/>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11</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2,346,824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199,746</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2,696,570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722,747</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11"/>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12</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2,696,570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227,726</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3,074,296</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861,567</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12"/>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13</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3,074,296</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257,944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3,482,240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1,011,493</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13"/>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14</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3,482,240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290,579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3,922,819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1,173,412</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14"/>
                  </a:ext>
                </a:extLst>
              </a:tr>
              <a:tr h="266275">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15</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3,922,819</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150,000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325,826</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4,398,645</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0</a:t>
                      </a:r>
                      <a:endParaRPr sz="1300" b="1">
                        <a:solidFill>
                          <a:srgbClr val="002060"/>
                        </a:solidFill>
                        <a:latin typeface="Arial Black"/>
                        <a:ea typeface="Arial Black"/>
                        <a:cs typeface="Arial Black"/>
                        <a:sym typeface="Arial Black"/>
                      </a:endParaRPr>
                    </a:p>
                  </a:txBody>
                  <a:tcPr marL="64950" marR="64950" marT="32475" marB="32475" anchor="ctr"/>
                </a:tc>
                <a:tc>
                  <a:txBody>
                    <a:bodyPr/>
                    <a:lstStyle/>
                    <a:p>
                      <a:pPr marL="0" marR="0" lvl="0" indent="0" algn="l" rtl="0">
                        <a:spcBef>
                          <a:spcPts val="0"/>
                        </a:spcBef>
                        <a:spcAft>
                          <a:spcPts val="0"/>
                        </a:spcAft>
                        <a:buNone/>
                      </a:pPr>
                      <a:r>
                        <a:rPr lang="en-US" sz="1300">
                          <a:solidFill>
                            <a:srgbClr val="002060"/>
                          </a:solidFill>
                          <a:latin typeface="Arial Black"/>
                          <a:ea typeface="Arial Black"/>
                          <a:cs typeface="Arial Black"/>
                          <a:sym typeface="Arial Black"/>
                        </a:rPr>
                        <a:t>₹ 1,348,285</a:t>
                      </a:r>
                      <a:endParaRPr sz="1300" b="1">
                        <a:solidFill>
                          <a:srgbClr val="002060"/>
                        </a:solidFill>
                        <a:latin typeface="Arial Black"/>
                        <a:ea typeface="Arial Black"/>
                        <a:cs typeface="Arial Black"/>
                        <a:sym typeface="Arial Black"/>
                      </a:endParaRPr>
                    </a:p>
                  </a:txBody>
                  <a:tcPr marL="64950" marR="64950" marT="32475" marB="32475" anchor="ctr"/>
                </a:tc>
                <a:extLst>
                  <a:ext uri="{0D108BD9-81ED-4DB2-BD59-A6C34878D82A}">
                    <a16:rowId xmlns="" xmlns:a16="http://schemas.microsoft.com/office/drawing/2014/main" val="10015"/>
                  </a:ext>
                </a:extLst>
              </a:tr>
            </a:tbl>
          </a:graphicData>
        </a:graphic>
      </p:graphicFrame>
      <p:sp>
        <p:nvSpPr>
          <p:cNvPr id="159" name="Google Shape;159;p12"/>
          <p:cNvSpPr/>
          <p:nvPr/>
        </p:nvSpPr>
        <p:spPr>
          <a:xfrm>
            <a:off x="658906" y="0"/>
            <a:ext cx="1153309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7F6000"/>
                </a:solidFill>
                <a:latin typeface="Arial Black"/>
                <a:ea typeface="Arial Black"/>
                <a:cs typeface="Arial Black"/>
                <a:sym typeface="Arial Black"/>
              </a:rPr>
              <a:t>PPF INTEREST ON MATURITY CHART</a:t>
            </a:r>
            <a:endParaRPr sz="3600" b="0" i="0" u="none" strike="noStrike" cap="none">
              <a:solidFill>
                <a:schemeClr val="dk1"/>
              </a:solidFill>
              <a:latin typeface="Calibri"/>
              <a:ea typeface="Calibri"/>
              <a:cs typeface="Calibri"/>
              <a:sym typeface="Calibri"/>
            </a:endParaRPr>
          </a:p>
        </p:txBody>
      </p:sp>
      <p:sp>
        <p:nvSpPr>
          <p:cNvPr id="160" name="Google Shape;160;p12"/>
          <p:cNvSpPr/>
          <p:nvPr/>
        </p:nvSpPr>
        <p:spPr>
          <a:xfrm>
            <a:off x="806823" y="578851"/>
            <a:ext cx="1125855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i="0" u="none" strike="noStrike" cap="none">
                <a:solidFill>
                  <a:srgbClr val="C00000"/>
                </a:solidFill>
                <a:latin typeface="Arial"/>
                <a:ea typeface="Arial"/>
                <a:cs typeface="Arial"/>
                <a:sym typeface="Arial"/>
              </a:rPr>
              <a:t>The chart shows the maturity Value, Loan Amount and Withdrawal amount @ 8% annual, if you deposit Rs. 1.50 lakh /year for 15 years.</a:t>
            </a:r>
            <a:endParaRPr sz="2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2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3"/>
          <p:cNvPicPr preferRelativeResize="0">
            <a:picLocks noGrp="1"/>
          </p:cNvPicPr>
          <p:nvPr>
            <p:ph type="body" idx="1"/>
          </p:nvPr>
        </p:nvPicPr>
        <p:blipFill rotWithShape="1">
          <a:blip r:embed="rId3">
            <a:alphaModFix/>
          </a:blip>
          <a:srcRect/>
          <a:stretch/>
        </p:blipFill>
        <p:spPr>
          <a:xfrm>
            <a:off x="739588" y="0"/>
            <a:ext cx="11452412" cy="60780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988359" y="0"/>
            <a:ext cx="10797987" cy="9286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F6000"/>
              </a:buClr>
              <a:buSzPts val="4000"/>
              <a:buFont typeface="Arial Black"/>
              <a:buNone/>
            </a:pPr>
            <a:r>
              <a:rPr lang="en-US" sz="4000" b="1">
                <a:solidFill>
                  <a:srgbClr val="7F6000"/>
                </a:solidFill>
                <a:latin typeface="Arial Black"/>
                <a:ea typeface="Arial Black"/>
                <a:cs typeface="Arial Black"/>
                <a:sym typeface="Arial Black"/>
              </a:rPr>
              <a:t>TAX BENEFITS OF PPF ACCOUNT</a:t>
            </a:r>
            <a:endParaRPr sz="5400">
              <a:solidFill>
                <a:srgbClr val="7F6000"/>
              </a:solidFill>
              <a:latin typeface="Arial Black"/>
              <a:ea typeface="Arial Black"/>
              <a:cs typeface="Arial Black"/>
              <a:sym typeface="Arial Black"/>
            </a:endParaRPr>
          </a:p>
        </p:txBody>
      </p:sp>
      <p:sp>
        <p:nvSpPr>
          <p:cNvPr id="171" name="Google Shape;171;p14"/>
          <p:cNvSpPr txBox="1">
            <a:spLocks noGrp="1"/>
          </p:cNvSpPr>
          <p:nvPr>
            <p:ph type="body" idx="1"/>
          </p:nvPr>
        </p:nvSpPr>
        <p:spPr>
          <a:xfrm>
            <a:off x="820271" y="928670"/>
            <a:ext cx="10966075" cy="571504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7030A0"/>
              </a:buClr>
              <a:buSzPts val="3000"/>
              <a:buFont typeface="Noto Sans Symbols"/>
              <a:buChar char="⮚"/>
            </a:pPr>
            <a:r>
              <a:rPr lang="en-US" sz="3000">
                <a:solidFill>
                  <a:srgbClr val="7030A0"/>
                </a:solidFill>
                <a:latin typeface="Arial Black"/>
                <a:ea typeface="Arial Black"/>
                <a:cs typeface="Arial Black"/>
                <a:sym typeface="Arial Black"/>
              </a:rPr>
              <a:t>Investments into the PPF account are eligible for tax benefits under Section 80C of the Income Tax Act, for up to a maximum of 1.5 lacs per annum.</a:t>
            </a:r>
            <a:endParaRPr/>
          </a:p>
          <a:p>
            <a:pPr marL="228600" lvl="0" indent="-228600" algn="just" rtl="0">
              <a:lnSpc>
                <a:spcPct val="90000"/>
              </a:lnSpc>
              <a:spcBef>
                <a:spcPts val="1000"/>
              </a:spcBef>
              <a:spcAft>
                <a:spcPts val="0"/>
              </a:spcAft>
              <a:buClr>
                <a:srgbClr val="7030A0"/>
              </a:buClr>
              <a:buSzPts val="3000"/>
              <a:buFont typeface="Noto Sans Symbols"/>
              <a:buChar char="⮚"/>
            </a:pPr>
            <a:r>
              <a:rPr lang="en-US" sz="3000">
                <a:solidFill>
                  <a:srgbClr val="7030A0"/>
                </a:solidFill>
                <a:latin typeface="Arial Black"/>
                <a:ea typeface="Arial Black"/>
                <a:cs typeface="Arial Black"/>
                <a:sym typeface="Arial Black"/>
              </a:rPr>
              <a:t> PPF falls under the EEE (Exempt, Exempt, Exempt) tax basket.</a:t>
            </a:r>
            <a:endParaRPr/>
          </a:p>
          <a:p>
            <a:pPr marL="228600" lvl="0" indent="-228600" algn="just" rtl="0">
              <a:lnSpc>
                <a:spcPct val="90000"/>
              </a:lnSpc>
              <a:spcBef>
                <a:spcPts val="1000"/>
              </a:spcBef>
              <a:spcAft>
                <a:spcPts val="0"/>
              </a:spcAft>
              <a:buClr>
                <a:srgbClr val="7030A0"/>
              </a:buClr>
              <a:buSzPts val="3000"/>
              <a:buFont typeface="Noto Sans Symbols"/>
              <a:buChar char="⮚"/>
            </a:pPr>
            <a:r>
              <a:rPr lang="en-US" sz="3000">
                <a:solidFill>
                  <a:srgbClr val="7030A0"/>
                </a:solidFill>
                <a:latin typeface="Arial Black"/>
                <a:ea typeface="Arial Black"/>
                <a:cs typeface="Arial Black"/>
                <a:sym typeface="Arial Black"/>
              </a:rPr>
              <a:t>The total amount received upon maturity and the interest earned is both exempted from income tax. </a:t>
            </a:r>
            <a:endParaRPr/>
          </a:p>
          <a:p>
            <a:pPr marL="228600" lvl="0" indent="-228600" algn="just" rtl="0">
              <a:lnSpc>
                <a:spcPct val="90000"/>
              </a:lnSpc>
              <a:spcBef>
                <a:spcPts val="1000"/>
              </a:spcBef>
              <a:spcAft>
                <a:spcPts val="0"/>
              </a:spcAft>
              <a:buClr>
                <a:srgbClr val="7030A0"/>
              </a:buClr>
              <a:buSzPts val="3000"/>
              <a:buFont typeface="Noto Sans Symbols"/>
              <a:buChar char="⮚"/>
            </a:pPr>
            <a:r>
              <a:rPr lang="en-US" sz="3000">
                <a:solidFill>
                  <a:srgbClr val="7030A0"/>
                </a:solidFill>
                <a:latin typeface="Arial Black"/>
                <a:ea typeface="Arial Black"/>
                <a:cs typeface="Arial Black"/>
                <a:sym typeface="Arial Black"/>
              </a:rPr>
              <a:t>Contributions to the PPF accounts of the spouse and children are also eligible for tax deduction.</a:t>
            </a:r>
            <a:endParaRPr sz="3000" b="1">
              <a:solidFill>
                <a:srgbClr val="7030A0"/>
              </a:solidFill>
              <a:latin typeface="Arial Black"/>
              <a:ea typeface="Arial Black"/>
              <a:cs typeface="Arial Black"/>
              <a:sym typeface="Arial Black"/>
            </a:endParaRPr>
          </a:p>
          <a:p>
            <a:pPr marL="228600" lvl="0" indent="-228600" algn="just" rtl="0">
              <a:lnSpc>
                <a:spcPct val="90000"/>
              </a:lnSpc>
              <a:spcBef>
                <a:spcPts val="1000"/>
              </a:spcBef>
              <a:spcAft>
                <a:spcPts val="0"/>
              </a:spcAft>
              <a:buClr>
                <a:srgbClr val="7030A0"/>
              </a:buClr>
              <a:buSzPts val="3000"/>
              <a:buFont typeface="Noto Sans Symbols"/>
              <a:buChar char="⮚"/>
            </a:pPr>
            <a:r>
              <a:rPr lang="en-US" sz="3000" b="1">
                <a:solidFill>
                  <a:srgbClr val="7030A0"/>
                </a:solidFill>
                <a:latin typeface="Arial Black"/>
                <a:ea typeface="Arial Black"/>
                <a:cs typeface="Arial Black"/>
                <a:sym typeface="Arial Black"/>
              </a:rPr>
              <a:t>Deposits are exempt from wealth tax.</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0" end="0"/>
                                            </p:txEl>
                                          </p:spTgt>
                                        </p:tgtEl>
                                        <p:attrNameLst>
                                          <p:attrName>style.visibility</p:attrName>
                                        </p:attrNameLst>
                                      </p:cBhvr>
                                      <p:to>
                                        <p:strVal val="visible"/>
                                      </p:to>
                                    </p:set>
                                    <p:animEffect transition="in" filter="fade">
                                      <p:cBhvr>
                                        <p:cTn id="12" dur="500"/>
                                        <p:tgtEl>
                                          <p:spTgt spid="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1" end="1"/>
                                            </p:txEl>
                                          </p:spTgt>
                                        </p:tgtEl>
                                        <p:attrNameLst>
                                          <p:attrName>style.visibility</p:attrName>
                                        </p:attrNameLst>
                                      </p:cBhvr>
                                      <p:to>
                                        <p:strVal val="visible"/>
                                      </p:to>
                                    </p:set>
                                    <p:animEffect transition="in" filter="fade">
                                      <p:cBhvr>
                                        <p:cTn id="17" dur="500"/>
                                        <p:tgtEl>
                                          <p:spTgt spid="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xEl>
                                              <p:pRg st="2" end="2"/>
                                            </p:txEl>
                                          </p:spTgt>
                                        </p:tgtEl>
                                        <p:attrNameLst>
                                          <p:attrName>style.visibility</p:attrName>
                                        </p:attrNameLst>
                                      </p:cBhvr>
                                      <p:to>
                                        <p:strVal val="visible"/>
                                      </p:to>
                                    </p:set>
                                    <p:animEffect transition="in" filter="fade">
                                      <p:cBhvr>
                                        <p:cTn id="22" dur="500"/>
                                        <p:tgtEl>
                                          <p:spTgt spid="1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xEl>
                                              <p:pRg st="3" end="3"/>
                                            </p:txEl>
                                          </p:spTgt>
                                        </p:tgtEl>
                                        <p:attrNameLst>
                                          <p:attrName>style.visibility</p:attrName>
                                        </p:attrNameLst>
                                      </p:cBhvr>
                                      <p:to>
                                        <p:strVal val="visible"/>
                                      </p:to>
                                    </p:set>
                                    <p:animEffect transition="in" filter="fade">
                                      <p:cBhvr>
                                        <p:cTn id="27" dur="500"/>
                                        <p:tgtEl>
                                          <p:spTgt spid="1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xEl>
                                              <p:pRg st="4" end="4"/>
                                            </p:txEl>
                                          </p:spTgt>
                                        </p:tgtEl>
                                        <p:attrNameLst>
                                          <p:attrName>style.visibility</p:attrName>
                                        </p:attrNameLst>
                                      </p:cBhvr>
                                      <p:to>
                                        <p:strVal val="visible"/>
                                      </p:to>
                                    </p:set>
                                    <p:animEffect transition="in" filter="fade">
                                      <p:cBhvr>
                                        <p:cTn id="32" dur="500"/>
                                        <p:tgtEl>
                                          <p:spTgt spid="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739589" y="0"/>
            <a:ext cx="11452410" cy="10942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6000"/>
              </a:buClr>
              <a:buSzPts val="4000"/>
              <a:buFont typeface="Arial Black"/>
              <a:buNone/>
            </a:pPr>
            <a:r>
              <a:rPr lang="en-US" sz="4000" b="1">
                <a:solidFill>
                  <a:srgbClr val="7F6000"/>
                </a:solidFill>
                <a:latin typeface="Arial Black"/>
                <a:ea typeface="Arial Black"/>
                <a:cs typeface="Arial Black"/>
                <a:sym typeface="Arial Black"/>
              </a:rPr>
              <a:t>LIST OF ALL FORMS IN A PPF ACCOUNT</a:t>
            </a:r>
            <a:endParaRPr sz="4000"/>
          </a:p>
        </p:txBody>
      </p:sp>
      <p:graphicFrame>
        <p:nvGraphicFramePr>
          <p:cNvPr id="177" name="Google Shape;177;p15"/>
          <p:cNvGraphicFramePr/>
          <p:nvPr/>
        </p:nvGraphicFramePr>
        <p:xfrm>
          <a:off x="739589" y="986643"/>
          <a:ext cx="11452400" cy="5152080"/>
        </p:xfrm>
        <a:graphic>
          <a:graphicData uri="http://schemas.openxmlformats.org/drawingml/2006/table">
            <a:tbl>
              <a:tblPr>
                <a:noFill/>
                <a:tableStyleId>{CCD946BD-10CD-4527-8060-1D251BC915A5}</a:tableStyleId>
              </a:tblPr>
              <a:tblGrid>
                <a:gridCol w="1419125">
                  <a:extLst>
                    <a:ext uri="{9D8B030D-6E8A-4147-A177-3AD203B41FA5}">
                      <a16:colId xmlns="" xmlns:a16="http://schemas.microsoft.com/office/drawing/2014/main" val="20000"/>
                    </a:ext>
                  </a:extLst>
                </a:gridCol>
                <a:gridCol w="10033275">
                  <a:extLst>
                    <a:ext uri="{9D8B030D-6E8A-4147-A177-3AD203B41FA5}">
                      <a16:colId xmlns="" xmlns:a16="http://schemas.microsoft.com/office/drawing/2014/main" val="20001"/>
                    </a:ext>
                  </a:extLst>
                </a:gridCol>
              </a:tblGrid>
              <a:tr h="375900">
                <a:tc gridSpan="2">
                  <a:txBody>
                    <a:bodyPr/>
                    <a:lstStyle/>
                    <a:p>
                      <a:pPr marL="0" marR="0" lvl="0" indent="0" algn="ctr" rtl="0">
                        <a:spcBef>
                          <a:spcPts val="0"/>
                        </a:spcBef>
                        <a:spcAft>
                          <a:spcPts val="0"/>
                        </a:spcAft>
                        <a:buNone/>
                      </a:pPr>
                      <a:r>
                        <a:rPr lang="en-US" sz="1900" b="1">
                          <a:solidFill>
                            <a:srgbClr val="FF0000"/>
                          </a:solidFill>
                          <a:latin typeface="Arial Black"/>
                          <a:ea typeface="Arial Black"/>
                          <a:cs typeface="Arial Black"/>
                          <a:sym typeface="Arial Black"/>
                        </a:rPr>
                        <a:t>The following table represents all the forms which are related to the PPF account.</a:t>
                      </a:r>
                      <a:endParaRPr sz="1900" b="1">
                        <a:solidFill>
                          <a:srgbClr val="FF000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hMerge="1">
                  <a:txBody>
                    <a:bodyPr/>
                    <a:lstStyle/>
                    <a:p>
                      <a:endParaRPr lang="en-US"/>
                    </a:p>
                  </a:txBody>
                  <a:tcPr/>
                </a:tc>
                <a:extLst>
                  <a:ext uri="{0D108BD9-81ED-4DB2-BD59-A6C34878D82A}">
                    <a16:rowId xmlns="" xmlns:a16="http://schemas.microsoft.com/office/drawing/2014/main" val="10000"/>
                  </a:ext>
                </a:extLst>
              </a:tr>
              <a:tr h="375900">
                <a:tc>
                  <a:txBody>
                    <a:bodyPr/>
                    <a:lstStyle/>
                    <a:p>
                      <a:pPr marL="0" marR="0" lvl="0" indent="0" algn="ctr" rtl="0">
                        <a:spcBef>
                          <a:spcPts val="0"/>
                        </a:spcBef>
                        <a:spcAft>
                          <a:spcPts val="0"/>
                        </a:spcAft>
                        <a:buNone/>
                      </a:pPr>
                      <a:r>
                        <a:rPr lang="en-US" sz="2000" b="1">
                          <a:solidFill>
                            <a:srgbClr val="C00000"/>
                          </a:solidFill>
                          <a:latin typeface="Arial Black"/>
                          <a:ea typeface="Arial Black"/>
                          <a:cs typeface="Arial Black"/>
                          <a:sym typeface="Arial Black"/>
                        </a:rPr>
                        <a:t>List of Forms</a:t>
                      </a:r>
                      <a:endParaRPr sz="2000">
                        <a:solidFill>
                          <a:srgbClr val="C0000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C00000"/>
                          </a:solidFill>
                          <a:latin typeface="Arial Black"/>
                          <a:ea typeface="Arial Black"/>
                          <a:cs typeface="Arial Black"/>
                          <a:sym typeface="Arial Black"/>
                        </a:rPr>
                        <a:t>Nature of the Form</a:t>
                      </a:r>
                      <a:endParaRPr sz="2000">
                        <a:solidFill>
                          <a:srgbClr val="C0000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1"/>
                  </a:ext>
                </a:extLst>
              </a:tr>
              <a:tr h="415125">
                <a:tc>
                  <a:txBody>
                    <a:bodyPr/>
                    <a:lstStyle/>
                    <a:p>
                      <a:pPr marL="0" marR="0" lvl="0" indent="0" algn="l" rtl="0">
                        <a:spcBef>
                          <a:spcPts val="0"/>
                        </a:spcBef>
                        <a:spcAft>
                          <a:spcPts val="0"/>
                        </a:spcAft>
                        <a:buNone/>
                      </a:pPr>
                      <a:r>
                        <a:rPr lang="en-US" sz="1900" b="1">
                          <a:solidFill>
                            <a:srgbClr val="002060"/>
                          </a:solidFill>
                          <a:latin typeface="Arial Black"/>
                          <a:ea typeface="Arial Black"/>
                          <a:cs typeface="Arial Black"/>
                          <a:sym typeface="Arial Black"/>
                        </a:rPr>
                        <a:t>Form A</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b="0">
                          <a:solidFill>
                            <a:srgbClr val="002060"/>
                          </a:solidFill>
                          <a:latin typeface="Arial Black"/>
                          <a:ea typeface="Arial Black"/>
                          <a:cs typeface="Arial Black"/>
                          <a:sym typeface="Arial Black"/>
                        </a:rPr>
                        <a:t>For opening a Public Provident Fund account.</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2"/>
                  </a:ext>
                </a:extLst>
              </a:tr>
              <a:tr h="693550">
                <a:tc>
                  <a:txBody>
                    <a:bodyPr/>
                    <a:lstStyle/>
                    <a:p>
                      <a:pPr marL="0" marR="0" lvl="0" indent="0" algn="l" rtl="0">
                        <a:spcBef>
                          <a:spcPts val="0"/>
                        </a:spcBef>
                        <a:spcAft>
                          <a:spcPts val="0"/>
                        </a:spcAft>
                        <a:buNone/>
                      </a:pPr>
                      <a:r>
                        <a:rPr lang="en-US" sz="1900" b="1">
                          <a:solidFill>
                            <a:srgbClr val="002060"/>
                          </a:solidFill>
                          <a:latin typeface="Arial Black"/>
                          <a:ea typeface="Arial Black"/>
                          <a:cs typeface="Arial Black"/>
                          <a:sym typeface="Arial Black"/>
                        </a:rPr>
                        <a:t>Form B</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b="0">
                          <a:solidFill>
                            <a:srgbClr val="002060"/>
                          </a:solidFill>
                          <a:latin typeface="Arial Black"/>
                          <a:ea typeface="Arial Black"/>
                          <a:cs typeface="Arial Black"/>
                          <a:sym typeface="Arial Black"/>
                        </a:rPr>
                        <a:t>For making deposits in the PPF account and repaying the loans against the PPF account.</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3"/>
                  </a:ext>
                </a:extLst>
              </a:tr>
              <a:tr h="415125">
                <a:tc>
                  <a:txBody>
                    <a:bodyPr/>
                    <a:lstStyle/>
                    <a:p>
                      <a:pPr marL="0" marR="0" lvl="0" indent="0" algn="l" rtl="0">
                        <a:spcBef>
                          <a:spcPts val="0"/>
                        </a:spcBef>
                        <a:spcAft>
                          <a:spcPts val="0"/>
                        </a:spcAft>
                        <a:buNone/>
                      </a:pPr>
                      <a:r>
                        <a:rPr lang="en-US" sz="1900" b="1">
                          <a:solidFill>
                            <a:srgbClr val="002060"/>
                          </a:solidFill>
                          <a:latin typeface="Arial Black"/>
                          <a:ea typeface="Arial Black"/>
                          <a:cs typeface="Arial Black"/>
                          <a:sym typeface="Arial Black"/>
                        </a:rPr>
                        <a:t>Form C</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b="0">
                          <a:solidFill>
                            <a:srgbClr val="002060"/>
                          </a:solidFill>
                          <a:latin typeface="Arial Black"/>
                          <a:ea typeface="Arial Black"/>
                          <a:cs typeface="Arial Black"/>
                          <a:sym typeface="Arial Black"/>
                        </a:rPr>
                        <a:t>For partial withdrawals from the PPF account.</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4"/>
                  </a:ext>
                </a:extLst>
              </a:tr>
              <a:tr h="415125">
                <a:tc>
                  <a:txBody>
                    <a:bodyPr/>
                    <a:lstStyle/>
                    <a:p>
                      <a:pPr marL="0" marR="0" lvl="0" indent="0" algn="l" rtl="0">
                        <a:spcBef>
                          <a:spcPts val="0"/>
                        </a:spcBef>
                        <a:spcAft>
                          <a:spcPts val="0"/>
                        </a:spcAft>
                        <a:buNone/>
                      </a:pPr>
                      <a:r>
                        <a:rPr lang="en-US" sz="1900" b="1">
                          <a:solidFill>
                            <a:srgbClr val="002060"/>
                          </a:solidFill>
                          <a:latin typeface="Arial Black"/>
                          <a:ea typeface="Arial Black"/>
                          <a:cs typeface="Arial Black"/>
                          <a:sym typeface="Arial Black"/>
                        </a:rPr>
                        <a:t>Form D</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b="0">
                          <a:solidFill>
                            <a:srgbClr val="002060"/>
                          </a:solidFill>
                          <a:latin typeface="Arial Black"/>
                          <a:ea typeface="Arial Black"/>
                          <a:cs typeface="Arial Black"/>
                          <a:sym typeface="Arial Black"/>
                        </a:rPr>
                        <a:t>To apply for a loan against the PPF account.</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5"/>
                  </a:ext>
                </a:extLst>
              </a:tr>
              <a:tr h="415125">
                <a:tc>
                  <a:txBody>
                    <a:bodyPr/>
                    <a:lstStyle/>
                    <a:p>
                      <a:pPr marL="0" marR="0" lvl="0" indent="0" algn="l" rtl="0">
                        <a:spcBef>
                          <a:spcPts val="0"/>
                        </a:spcBef>
                        <a:spcAft>
                          <a:spcPts val="0"/>
                        </a:spcAft>
                        <a:buNone/>
                      </a:pPr>
                      <a:r>
                        <a:rPr lang="en-US" sz="1900" b="1">
                          <a:solidFill>
                            <a:srgbClr val="002060"/>
                          </a:solidFill>
                          <a:latin typeface="Arial Black"/>
                          <a:ea typeface="Arial Black"/>
                          <a:cs typeface="Arial Black"/>
                          <a:sym typeface="Arial Black"/>
                        </a:rPr>
                        <a:t>Form E</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b="0">
                          <a:solidFill>
                            <a:srgbClr val="002060"/>
                          </a:solidFill>
                          <a:latin typeface="Arial Black"/>
                          <a:ea typeface="Arial Black"/>
                          <a:cs typeface="Arial Black"/>
                          <a:sym typeface="Arial Black"/>
                        </a:rPr>
                        <a:t>Adding a nominee for the PPF account.</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6"/>
                  </a:ext>
                </a:extLst>
              </a:tr>
              <a:tr h="415125">
                <a:tc>
                  <a:txBody>
                    <a:bodyPr/>
                    <a:lstStyle/>
                    <a:p>
                      <a:pPr marL="0" marR="0" lvl="0" indent="0" algn="l" rtl="0">
                        <a:spcBef>
                          <a:spcPts val="0"/>
                        </a:spcBef>
                        <a:spcAft>
                          <a:spcPts val="0"/>
                        </a:spcAft>
                        <a:buNone/>
                      </a:pPr>
                      <a:r>
                        <a:rPr lang="en-US" sz="1900" b="1">
                          <a:solidFill>
                            <a:srgbClr val="002060"/>
                          </a:solidFill>
                          <a:latin typeface="Arial Black"/>
                          <a:ea typeface="Arial Black"/>
                          <a:cs typeface="Arial Black"/>
                          <a:sym typeface="Arial Black"/>
                        </a:rPr>
                        <a:t>Form F</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b="0">
                          <a:solidFill>
                            <a:srgbClr val="002060"/>
                          </a:solidFill>
                          <a:latin typeface="Arial Black"/>
                          <a:ea typeface="Arial Black"/>
                          <a:cs typeface="Arial Black"/>
                          <a:sym typeface="Arial Black"/>
                        </a:rPr>
                        <a:t>Changing the nomination for the PPF account.</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7"/>
                  </a:ext>
                </a:extLst>
              </a:tr>
              <a:tr h="459475">
                <a:tc>
                  <a:txBody>
                    <a:bodyPr/>
                    <a:lstStyle/>
                    <a:p>
                      <a:pPr marL="0" marR="0" lvl="0" indent="0" algn="l" rtl="0">
                        <a:spcBef>
                          <a:spcPts val="0"/>
                        </a:spcBef>
                        <a:spcAft>
                          <a:spcPts val="0"/>
                        </a:spcAft>
                        <a:buNone/>
                      </a:pPr>
                      <a:r>
                        <a:rPr lang="en-US" sz="1900" b="1">
                          <a:solidFill>
                            <a:srgbClr val="002060"/>
                          </a:solidFill>
                          <a:latin typeface="Arial Black"/>
                          <a:ea typeface="Arial Black"/>
                          <a:cs typeface="Arial Black"/>
                          <a:sym typeface="Arial Black"/>
                        </a:rPr>
                        <a:t>Form G</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b="0">
                          <a:solidFill>
                            <a:srgbClr val="002060"/>
                          </a:solidFill>
                          <a:latin typeface="Arial Black"/>
                          <a:ea typeface="Arial Black"/>
                          <a:cs typeface="Arial Black"/>
                          <a:sym typeface="Arial Black"/>
                        </a:rPr>
                        <a:t>For the claiming of funds in  a PPF account by a nominee or the legal heir.</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8"/>
                  </a:ext>
                </a:extLst>
              </a:tr>
              <a:tr h="628925">
                <a:tc>
                  <a:txBody>
                    <a:bodyPr/>
                    <a:lstStyle/>
                    <a:p>
                      <a:pPr marL="0" marR="0" lvl="0" indent="0" algn="l" rtl="0">
                        <a:spcBef>
                          <a:spcPts val="0"/>
                        </a:spcBef>
                        <a:spcAft>
                          <a:spcPts val="0"/>
                        </a:spcAft>
                        <a:buNone/>
                      </a:pPr>
                      <a:r>
                        <a:rPr lang="en-US" sz="1900" b="1">
                          <a:solidFill>
                            <a:srgbClr val="002060"/>
                          </a:solidFill>
                          <a:latin typeface="Arial Black"/>
                          <a:ea typeface="Arial Black"/>
                          <a:cs typeface="Arial Black"/>
                          <a:sym typeface="Arial Black"/>
                        </a:rPr>
                        <a:t>Form H</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b="0">
                          <a:solidFill>
                            <a:srgbClr val="002060"/>
                          </a:solidFill>
                          <a:latin typeface="Arial Black"/>
                          <a:ea typeface="Arial Black"/>
                          <a:cs typeface="Arial Black"/>
                          <a:sym typeface="Arial Black"/>
                        </a:rPr>
                        <a:t>For extending the maturity of the PPF account (1 or 5 years).</a:t>
                      </a:r>
                      <a:endParaRPr sz="1900">
                        <a:solidFill>
                          <a:srgbClr val="002060"/>
                        </a:solidFill>
                        <a:latin typeface="Arial Black"/>
                        <a:ea typeface="Arial Black"/>
                        <a:cs typeface="Arial Black"/>
                        <a:sym typeface="Arial Black"/>
                      </a:endParaRPr>
                    </a:p>
                  </a:txBody>
                  <a:tcPr marL="71100" marR="71100" marT="71100" marB="711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2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6" descr="thank_you_069.gif"/>
          <p:cNvPicPr preferRelativeResize="0"/>
          <p:nvPr/>
        </p:nvPicPr>
        <p:blipFill rotWithShape="1">
          <a:blip r:embed="rId3">
            <a:alphaModFix/>
          </a:blip>
          <a:srcRect/>
          <a:stretch/>
        </p:blipFill>
        <p:spPr>
          <a:xfrm>
            <a:off x="1714500" y="685800"/>
            <a:ext cx="9194800" cy="4825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753035" y="89469"/>
            <a:ext cx="11255189" cy="78459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F6000"/>
              </a:buClr>
              <a:buSzPts val="4400"/>
              <a:buFont typeface="Arial Black"/>
              <a:buNone/>
            </a:pPr>
            <a:r>
              <a:rPr lang="en-US" b="1">
                <a:solidFill>
                  <a:srgbClr val="7F6000"/>
                </a:solidFill>
                <a:latin typeface="Arial Black"/>
                <a:ea typeface="Arial Black"/>
                <a:cs typeface="Arial Black"/>
                <a:sym typeface="Arial Black"/>
              </a:rPr>
              <a:t>INTRODUCTION OF PPF SCHEME</a:t>
            </a:r>
            <a:endParaRPr sz="4000" b="1">
              <a:solidFill>
                <a:srgbClr val="7F6000"/>
              </a:solidFill>
              <a:latin typeface="Arial Black"/>
              <a:ea typeface="Arial Black"/>
              <a:cs typeface="Arial Black"/>
              <a:sym typeface="Arial Black"/>
            </a:endParaRPr>
          </a:p>
        </p:txBody>
      </p:sp>
      <p:sp>
        <p:nvSpPr>
          <p:cNvPr id="98" name="Google Shape;98;p2"/>
          <p:cNvSpPr txBox="1">
            <a:spLocks noGrp="1"/>
          </p:cNvSpPr>
          <p:nvPr>
            <p:ph type="body" idx="1"/>
          </p:nvPr>
        </p:nvSpPr>
        <p:spPr>
          <a:xfrm>
            <a:off x="753035" y="806824"/>
            <a:ext cx="11147612" cy="554018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7030A0"/>
              </a:buClr>
              <a:buSzPts val="3000"/>
              <a:buFont typeface="Noto Sans Symbols"/>
              <a:buChar char="❖"/>
            </a:pPr>
            <a:r>
              <a:rPr lang="en-US" sz="3000">
                <a:solidFill>
                  <a:srgbClr val="7030A0"/>
                </a:solidFill>
                <a:latin typeface="Arial Black"/>
                <a:ea typeface="Arial Black"/>
                <a:cs typeface="Arial Black"/>
                <a:sym typeface="Arial Black"/>
              </a:rPr>
              <a:t>The Public Provident Fund / PPF Scheme was started by the National Savings Organization in 1968 to promote small savings and investments. </a:t>
            </a:r>
            <a:endParaRPr sz="3000" b="1">
              <a:solidFill>
                <a:srgbClr val="7030A0"/>
              </a:solidFill>
              <a:latin typeface="Arial Black"/>
              <a:ea typeface="Arial Black"/>
              <a:cs typeface="Arial Black"/>
              <a:sym typeface="Arial Black"/>
            </a:endParaRPr>
          </a:p>
          <a:p>
            <a:pPr marL="228600" lvl="0" indent="-228600" algn="just" rtl="0">
              <a:lnSpc>
                <a:spcPct val="90000"/>
              </a:lnSpc>
              <a:spcBef>
                <a:spcPts val="1000"/>
              </a:spcBef>
              <a:spcAft>
                <a:spcPts val="0"/>
              </a:spcAft>
              <a:buClr>
                <a:srgbClr val="7030A0"/>
              </a:buClr>
              <a:buSzPts val="3000"/>
              <a:buFont typeface="Noto Sans Symbols"/>
              <a:buChar char="❖"/>
            </a:pPr>
            <a:r>
              <a:rPr lang="en-US" sz="3000" b="1">
                <a:solidFill>
                  <a:srgbClr val="7030A0"/>
                </a:solidFill>
                <a:latin typeface="Arial Black"/>
                <a:ea typeface="Arial Black"/>
                <a:cs typeface="Arial Black"/>
                <a:sym typeface="Arial Black"/>
              </a:rPr>
              <a:t>The Public Provident Fund Scheme is a statutory scheme of the Central Government of India. </a:t>
            </a:r>
            <a:endParaRPr sz="3000" b="1">
              <a:solidFill>
                <a:srgbClr val="7030A0"/>
              </a:solidFill>
              <a:latin typeface="Arial Black"/>
              <a:ea typeface="Arial Black"/>
              <a:cs typeface="Arial Black"/>
              <a:sym typeface="Arial Black"/>
            </a:endParaRPr>
          </a:p>
          <a:p>
            <a:pPr marL="228600" lvl="0" indent="-228600" algn="just" rtl="0">
              <a:lnSpc>
                <a:spcPct val="90000"/>
              </a:lnSpc>
              <a:spcBef>
                <a:spcPts val="1000"/>
              </a:spcBef>
              <a:spcAft>
                <a:spcPts val="0"/>
              </a:spcAft>
              <a:buClr>
                <a:srgbClr val="7030A0"/>
              </a:buClr>
              <a:buSzPts val="3000"/>
              <a:buFont typeface="Noto Sans Symbols"/>
              <a:buChar char="❖"/>
            </a:pPr>
            <a:r>
              <a:rPr lang="en-US" sz="3000" b="1">
                <a:solidFill>
                  <a:srgbClr val="7030A0"/>
                </a:solidFill>
                <a:latin typeface="Arial Black"/>
                <a:ea typeface="Arial Black"/>
                <a:cs typeface="Arial Black"/>
                <a:sym typeface="Arial Black"/>
              </a:rPr>
              <a:t>PPF Account is a long term Debt Scheme of Govt. of India on which regular interest is paid. </a:t>
            </a:r>
            <a:endParaRPr/>
          </a:p>
          <a:p>
            <a:pPr marL="228600" lvl="0" indent="-228600" algn="just" rtl="0">
              <a:lnSpc>
                <a:spcPct val="90000"/>
              </a:lnSpc>
              <a:spcBef>
                <a:spcPts val="1000"/>
              </a:spcBef>
              <a:spcAft>
                <a:spcPts val="0"/>
              </a:spcAft>
              <a:buClr>
                <a:srgbClr val="7030A0"/>
              </a:buClr>
              <a:buSzPts val="3000"/>
              <a:buFont typeface="Noto Sans Symbols"/>
              <a:buChar char="❖"/>
            </a:pPr>
            <a:r>
              <a:rPr lang="en-US" sz="3000" b="1">
                <a:solidFill>
                  <a:srgbClr val="7030A0"/>
                </a:solidFill>
                <a:latin typeface="Arial Black"/>
                <a:ea typeface="Arial Black"/>
                <a:cs typeface="Arial Black"/>
                <a:sym typeface="Arial Black"/>
              </a:rPr>
              <a:t>Best for long term investment. </a:t>
            </a:r>
            <a:endParaRPr/>
          </a:p>
          <a:p>
            <a:pPr marL="228600" lvl="0" indent="-228600" algn="just" rtl="0">
              <a:lnSpc>
                <a:spcPct val="90000"/>
              </a:lnSpc>
              <a:spcBef>
                <a:spcPts val="1000"/>
              </a:spcBef>
              <a:spcAft>
                <a:spcPts val="0"/>
              </a:spcAft>
              <a:buClr>
                <a:srgbClr val="7030A0"/>
              </a:buClr>
              <a:buSzPts val="3000"/>
              <a:buFont typeface="Noto Sans Symbols"/>
              <a:buChar char="❖"/>
            </a:pPr>
            <a:r>
              <a:rPr lang="en-US" sz="3000" b="1">
                <a:solidFill>
                  <a:srgbClr val="7030A0"/>
                </a:solidFill>
                <a:latin typeface="Arial Black"/>
                <a:ea typeface="Arial Black"/>
                <a:cs typeface="Arial Black"/>
                <a:sym typeface="Arial Black"/>
              </a:rPr>
              <a:t>The balance amount in PPF account is not subject to </a:t>
            </a:r>
            <a:r>
              <a:rPr lang="en-US" sz="3000" b="1" u="sng">
                <a:solidFill>
                  <a:srgbClr val="FF0000"/>
                </a:solidFill>
                <a:latin typeface="Arial Black"/>
                <a:ea typeface="Arial Black"/>
                <a:cs typeface="Arial Black"/>
                <a:sym typeface="Arial Black"/>
              </a:rPr>
              <a:t>attachment under any order or decree of court</a:t>
            </a:r>
            <a:r>
              <a:rPr lang="en-US" sz="3000" b="1">
                <a:solidFill>
                  <a:srgbClr val="FF0000"/>
                </a:solidFill>
                <a:latin typeface="Arial Black"/>
                <a:ea typeface="Arial Black"/>
                <a:cs typeface="Arial Black"/>
                <a:sym typeface="Arial Black"/>
              </a:rPr>
              <a:t> </a:t>
            </a:r>
            <a:r>
              <a:rPr lang="en-US" sz="3000" b="1">
                <a:solidFill>
                  <a:srgbClr val="7030A0"/>
                </a:solidFill>
                <a:latin typeface="Arial Black"/>
                <a:ea typeface="Arial Black"/>
                <a:cs typeface="Arial Black"/>
                <a:sym typeface="Arial Black"/>
              </a:rPr>
              <a:t>in respect of any debt or liability.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8">
                                            <p:txEl>
                                              <p:pRg st="0" end="0"/>
                                            </p:txEl>
                                          </p:spTgt>
                                        </p:tgtEl>
                                        <p:attrNameLst>
                                          <p:attrName>style.visibility</p:attrName>
                                        </p:attrNameLst>
                                      </p:cBhvr>
                                      <p:to>
                                        <p:strVal val="visible"/>
                                      </p:to>
                                    </p:set>
                                    <p:anim calcmode="lin" valueType="num">
                                      <p:cBhvr additive="base">
                                        <p:cTn id="12" dur="500"/>
                                        <p:tgtEl>
                                          <p:spTgt spid="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8">
                                            <p:txEl>
                                              <p:pRg st="1" end="1"/>
                                            </p:txEl>
                                          </p:spTgt>
                                        </p:tgtEl>
                                        <p:attrNameLst>
                                          <p:attrName>style.visibility</p:attrName>
                                        </p:attrNameLst>
                                      </p:cBhvr>
                                      <p:to>
                                        <p:strVal val="visible"/>
                                      </p:to>
                                    </p:set>
                                    <p:anim calcmode="lin" valueType="num">
                                      <p:cBhvr additive="base">
                                        <p:cTn id="17" dur="500"/>
                                        <p:tgtEl>
                                          <p:spTgt spid="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8">
                                            <p:txEl>
                                              <p:pRg st="2" end="2"/>
                                            </p:txEl>
                                          </p:spTgt>
                                        </p:tgtEl>
                                        <p:attrNameLst>
                                          <p:attrName>style.visibility</p:attrName>
                                        </p:attrNameLst>
                                      </p:cBhvr>
                                      <p:to>
                                        <p:strVal val="visible"/>
                                      </p:to>
                                    </p:set>
                                    <p:anim calcmode="lin" valueType="num">
                                      <p:cBhvr additive="base">
                                        <p:cTn id="22" dur="500"/>
                                        <p:tgtEl>
                                          <p:spTgt spid="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8">
                                            <p:txEl>
                                              <p:pRg st="3" end="3"/>
                                            </p:txEl>
                                          </p:spTgt>
                                        </p:tgtEl>
                                        <p:attrNameLst>
                                          <p:attrName>style.visibility</p:attrName>
                                        </p:attrNameLst>
                                      </p:cBhvr>
                                      <p:to>
                                        <p:strVal val="visible"/>
                                      </p:to>
                                    </p:set>
                                    <p:anim calcmode="lin" valueType="num">
                                      <p:cBhvr additive="base">
                                        <p:cTn id="27" dur="500"/>
                                        <p:tgtEl>
                                          <p:spTgt spid="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8">
                                            <p:txEl>
                                              <p:pRg st="4" end="4"/>
                                            </p:txEl>
                                          </p:spTgt>
                                        </p:tgtEl>
                                        <p:attrNameLst>
                                          <p:attrName>style.visibility</p:attrName>
                                        </p:attrNameLst>
                                      </p:cBhvr>
                                      <p:to>
                                        <p:strVal val="visible"/>
                                      </p:to>
                                    </p:set>
                                    <p:anim calcmode="lin" valueType="num">
                                      <p:cBhvr additive="base">
                                        <p:cTn id="32" dur="500"/>
                                        <p:tgtEl>
                                          <p:spTgt spid="9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0"/>
            <a:ext cx="11250706" cy="92784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6000"/>
              </a:buClr>
              <a:buSzPts val="4000"/>
              <a:buFont typeface="Arial Black"/>
              <a:buNone/>
            </a:pPr>
            <a:r>
              <a:rPr lang="en-US" sz="4000" dirty="0">
                <a:solidFill>
                  <a:srgbClr val="7F6000"/>
                </a:solidFill>
                <a:latin typeface="Arial Black"/>
                <a:ea typeface="Arial Black"/>
                <a:cs typeface="Arial Black"/>
                <a:sym typeface="Arial Black"/>
              </a:rPr>
              <a:t>WHO CAN OPEN THE PPF ACCOUNT?</a:t>
            </a:r>
            <a:endParaRPr dirty="0"/>
          </a:p>
        </p:txBody>
      </p:sp>
      <p:sp>
        <p:nvSpPr>
          <p:cNvPr id="104" name="Google Shape;104;p3"/>
          <p:cNvSpPr txBox="1">
            <a:spLocks noGrp="1"/>
          </p:cNvSpPr>
          <p:nvPr>
            <p:ph type="body" idx="1"/>
          </p:nvPr>
        </p:nvSpPr>
        <p:spPr>
          <a:xfrm>
            <a:off x="749808" y="651042"/>
            <a:ext cx="11339098" cy="567530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just" rtl="0">
              <a:lnSpc>
                <a:spcPct val="120000"/>
              </a:lnSpc>
              <a:spcBef>
                <a:spcPts val="0"/>
              </a:spcBef>
              <a:spcAft>
                <a:spcPts val="0"/>
              </a:spcAft>
              <a:buClr>
                <a:srgbClr val="7030A0"/>
              </a:buClr>
              <a:buSzPct val="100000"/>
              <a:buFont typeface="Noto Sans Symbols"/>
              <a:buChar char="❖"/>
            </a:pPr>
            <a:r>
              <a:rPr lang="en-US" sz="3200" b="1" dirty="0">
                <a:solidFill>
                  <a:srgbClr val="7030A0"/>
                </a:solidFill>
                <a:latin typeface="Arial Black"/>
                <a:ea typeface="Arial Black"/>
                <a:cs typeface="Arial Black"/>
                <a:sym typeface="Arial Black"/>
              </a:rPr>
              <a:t> </a:t>
            </a:r>
            <a:r>
              <a:rPr lang="en-US" sz="3400" b="1" dirty="0">
                <a:solidFill>
                  <a:srgbClr val="7030A0"/>
                </a:solidFill>
                <a:latin typeface="Arial Black"/>
                <a:ea typeface="Arial Black"/>
                <a:cs typeface="Arial Black"/>
                <a:sym typeface="Arial Black"/>
              </a:rPr>
              <a:t>Any resident Indian Individual (No joint a/c) in India can invest in this scheme. </a:t>
            </a:r>
            <a:endParaRPr dirty="0"/>
          </a:p>
          <a:p>
            <a:pPr marL="228600" lvl="0" indent="-228600" algn="just" rtl="0">
              <a:lnSpc>
                <a:spcPct val="120000"/>
              </a:lnSpc>
              <a:spcBef>
                <a:spcPts val="600"/>
              </a:spcBef>
              <a:spcAft>
                <a:spcPts val="0"/>
              </a:spcAft>
              <a:buClr>
                <a:srgbClr val="7030A0"/>
              </a:buClr>
              <a:buSzPct val="100000"/>
              <a:buFont typeface="Noto Sans Symbols"/>
              <a:buChar char="❖"/>
            </a:pPr>
            <a:r>
              <a:rPr lang="en-US" sz="3400" b="1" dirty="0">
                <a:solidFill>
                  <a:srgbClr val="7030A0"/>
                </a:solidFill>
                <a:latin typeface="Arial Black"/>
                <a:ea typeface="Arial Black"/>
                <a:cs typeface="Arial Black"/>
                <a:sym typeface="Arial Black"/>
              </a:rPr>
              <a:t> Only one account is allowed.</a:t>
            </a:r>
            <a:endParaRPr dirty="0"/>
          </a:p>
          <a:p>
            <a:pPr marL="0" lvl="0" indent="-151130" algn="just" rtl="0">
              <a:lnSpc>
                <a:spcPct val="120000"/>
              </a:lnSpc>
              <a:spcBef>
                <a:spcPts val="600"/>
              </a:spcBef>
              <a:spcAft>
                <a:spcPts val="0"/>
              </a:spcAft>
              <a:buClr>
                <a:srgbClr val="7030A0"/>
              </a:buClr>
              <a:buSzPct val="100000"/>
              <a:buFont typeface="Noto Sans Symbols"/>
              <a:buChar char="❖"/>
            </a:pPr>
            <a:r>
              <a:rPr lang="en-US" sz="3400" b="1" dirty="0">
                <a:solidFill>
                  <a:srgbClr val="7030A0"/>
                </a:solidFill>
                <a:latin typeface="Arial Black"/>
                <a:ea typeface="Arial Black"/>
                <a:cs typeface="Arial Black"/>
                <a:sym typeface="Arial Black"/>
              </a:rPr>
              <a:t> No age is prescribed for opening a PPF account.</a:t>
            </a:r>
            <a:endParaRPr sz="3400" b="1" dirty="0">
              <a:solidFill>
                <a:srgbClr val="7030A0"/>
              </a:solidFill>
              <a:latin typeface="Arial Black"/>
              <a:ea typeface="Arial Black"/>
              <a:cs typeface="Arial Black"/>
              <a:sym typeface="Arial Black"/>
            </a:endParaRPr>
          </a:p>
          <a:p>
            <a:pPr marL="228600" lvl="0" indent="-228600" algn="just" rtl="0">
              <a:lnSpc>
                <a:spcPct val="120000"/>
              </a:lnSpc>
              <a:spcBef>
                <a:spcPts val="600"/>
              </a:spcBef>
              <a:spcAft>
                <a:spcPts val="0"/>
              </a:spcAft>
              <a:buClr>
                <a:srgbClr val="7030A0"/>
              </a:buClr>
              <a:buSzPct val="100000"/>
              <a:buFont typeface="Noto Sans Symbols"/>
              <a:buChar char="❖"/>
            </a:pPr>
            <a:r>
              <a:rPr lang="en-US" sz="3400" b="1" dirty="0">
                <a:solidFill>
                  <a:srgbClr val="7030A0"/>
                </a:solidFill>
                <a:latin typeface="Arial Black"/>
                <a:ea typeface="Arial Black"/>
                <a:cs typeface="Arial Black"/>
                <a:sym typeface="Arial Black"/>
              </a:rPr>
              <a:t> NRIs, HUF, Company, Trust, Society are not allowed to invest in PPF.</a:t>
            </a:r>
            <a:endParaRPr dirty="0"/>
          </a:p>
          <a:p>
            <a:pPr marL="228600" lvl="0" indent="-228600" algn="just" rtl="0">
              <a:lnSpc>
                <a:spcPct val="120000"/>
              </a:lnSpc>
              <a:spcBef>
                <a:spcPts val="600"/>
              </a:spcBef>
              <a:spcAft>
                <a:spcPts val="0"/>
              </a:spcAft>
              <a:buClr>
                <a:srgbClr val="7030A0"/>
              </a:buClr>
              <a:buSzPct val="100000"/>
              <a:buFont typeface="Noto Sans Symbols"/>
              <a:buChar char="❖"/>
            </a:pPr>
            <a:r>
              <a:rPr lang="en-US" sz="3400" b="1" dirty="0">
                <a:solidFill>
                  <a:srgbClr val="7030A0"/>
                </a:solidFill>
                <a:latin typeface="Arial Black"/>
                <a:ea typeface="Arial Black"/>
                <a:cs typeface="Arial Black"/>
                <a:sym typeface="Arial Black"/>
              </a:rPr>
              <a:t> NRIs who had opened a PPF account while they were resident Indians can operate the account until 15 years with no option for extension.</a:t>
            </a:r>
            <a:endParaRPr dirty="0"/>
          </a:p>
          <a:p>
            <a:pPr marL="228600" lvl="0" indent="-228600" algn="just" rtl="0">
              <a:lnSpc>
                <a:spcPct val="120000"/>
              </a:lnSpc>
              <a:spcBef>
                <a:spcPts val="600"/>
              </a:spcBef>
              <a:spcAft>
                <a:spcPts val="0"/>
              </a:spcAft>
              <a:buClr>
                <a:srgbClr val="7030A0"/>
              </a:buClr>
              <a:buSzPct val="100000"/>
              <a:buFont typeface="Noto Sans Symbols"/>
              <a:buChar char="❖"/>
            </a:pPr>
            <a:r>
              <a:rPr lang="en-US" sz="3400" b="1" dirty="0">
                <a:solidFill>
                  <a:srgbClr val="7030A0"/>
                </a:solidFill>
                <a:latin typeface="Arial Black"/>
                <a:ea typeface="Arial Black"/>
                <a:cs typeface="Arial Black"/>
                <a:sym typeface="Arial Black"/>
              </a:rPr>
              <a:t> Either father or mother can open PPF Account on behalf of minor. In the death of parents, Grand parents can open a PPF Account.</a:t>
            </a:r>
            <a:endParaRPr dirty="0"/>
          </a:p>
          <a:p>
            <a:pPr marL="228600" lvl="0" indent="-228600" algn="just" rtl="0">
              <a:lnSpc>
                <a:spcPct val="120000"/>
              </a:lnSpc>
              <a:spcBef>
                <a:spcPts val="600"/>
              </a:spcBef>
              <a:spcAft>
                <a:spcPts val="0"/>
              </a:spcAft>
              <a:buClr>
                <a:srgbClr val="7030A0"/>
              </a:buClr>
              <a:buSzPct val="100000"/>
              <a:buFont typeface="Noto Sans Symbols"/>
              <a:buChar char="❖"/>
            </a:pPr>
            <a:r>
              <a:rPr lang="en-US" sz="3400" b="1" dirty="0">
                <a:solidFill>
                  <a:srgbClr val="7030A0"/>
                </a:solidFill>
                <a:latin typeface="Arial Black"/>
                <a:ea typeface="Arial Black"/>
                <a:cs typeface="Arial Black"/>
                <a:sym typeface="Arial Black"/>
              </a:rPr>
              <a:t> A Power of attorney holder can neither open nor operate a PPF account.</a:t>
            </a:r>
            <a:endParaRPr dirty="0"/>
          </a:p>
          <a:p>
            <a:pPr marL="228600" lvl="0" indent="-104140" algn="l" rtl="0">
              <a:lnSpc>
                <a:spcPct val="120000"/>
              </a:lnSpc>
              <a:spcBef>
                <a:spcPts val="600"/>
              </a:spcBef>
              <a:spcAft>
                <a:spcPts val="0"/>
              </a:spcAft>
              <a:buClr>
                <a:schemeClr val="dk1"/>
              </a:buClr>
              <a:buSzPct val="1000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10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1000"/>
                                        <p:tgtEl>
                                          <p:spTgt spid="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3" end="3"/>
                                            </p:txEl>
                                          </p:spTgt>
                                        </p:tgtEl>
                                        <p:attrNameLst>
                                          <p:attrName>style.visibility</p:attrName>
                                        </p:attrNameLst>
                                      </p:cBhvr>
                                      <p:to>
                                        <p:strVal val="visible"/>
                                      </p:to>
                                    </p:set>
                                    <p:animEffect transition="in" filter="fade">
                                      <p:cBhvr>
                                        <p:cTn id="22" dur="1000"/>
                                        <p:tgtEl>
                                          <p:spTgt spid="1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xEl>
                                              <p:pRg st="4" end="4"/>
                                            </p:txEl>
                                          </p:spTgt>
                                        </p:tgtEl>
                                        <p:attrNameLst>
                                          <p:attrName>style.visibility</p:attrName>
                                        </p:attrNameLst>
                                      </p:cBhvr>
                                      <p:to>
                                        <p:strVal val="visible"/>
                                      </p:to>
                                    </p:set>
                                    <p:animEffect transition="in" filter="fade">
                                      <p:cBhvr>
                                        <p:cTn id="27" dur="1000"/>
                                        <p:tgtEl>
                                          <p:spTgt spid="1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
                                            <p:txEl>
                                              <p:pRg st="5" end="5"/>
                                            </p:txEl>
                                          </p:spTgt>
                                        </p:tgtEl>
                                        <p:attrNameLst>
                                          <p:attrName>style.visibility</p:attrName>
                                        </p:attrNameLst>
                                      </p:cBhvr>
                                      <p:to>
                                        <p:strVal val="visible"/>
                                      </p:to>
                                    </p:set>
                                    <p:animEffect transition="in" filter="fade">
                                      <p:cBhvr>
                                        <p:cTn id="32" dur="1000"/>
                                        <p:tgtEl>
                                          <p:spTgt spid="1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
                                            <p:txEl>
                                              <p:pRg st="6" end="6"/>
                                            </p:txEl>
                                          </p:spTgt>
                                        </p:tgtEl>
                                        <p:attrNameLst>
                                          <p:attrName>style.visibility</p:attrName>
                                        </p:attrNameLst>
                                      </p:cBhvr>
                                      <p:to>
                                        <p:strVal val="visible"/>
                                      </p:to>
                                    </p:set>
                                    <p:animEffect transition="in" filter="fade">
                                      <p:cBhvr>
                                        <p:cTn id="37" dur="1000"/>
                                        <p:tgtEl>
                                          <p:spTgt spid="1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
                                            <p:txEl>
                                              <p:pRg st="7" end="7"/>
                                            </p:txEl>
                                          </p:spTgt>
                                        </p:tgtEl>
                                        <p:attrNameLst>
                                          <p:attrName>style.visibility</p:attrName>
                                        </p:attrNameLst>
                                      </p:cBhvr>
                                      <p:to>
                                        <p:strVal val="visible"/>
                                      </p:to>
                                    </p:set>
                                    <p:animEffect transition="in" filter="fade">
                                      <p:cBhvr>
                                        <p:cTn id="42" dur="1000"/>
                                        <p:tgtEl>
                                          <p:spTgt spid="10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753035" y="-2242"/>
            <a:ext cx="11161059" cy="706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6000"/>
              </a:buClr>
              <a:buSzPts val="3200"/>
              <a:buFont typeface="Arial Black"/>
              <a:buNone/>
            </a:pPr>
            <a:r>
              <a:rPr lang="en-US" sz="3200" b="1">
                <a:solidFill>
                  <a:srgbClr val="7F6000"/>
                </a:solidFill>
                <a:latin typeface="Arial Black"/>
                <a:ea typeface="Arial Black"/>
                <a:cs typeface="Arial Black"/>
                <a:sym typeface="Arial Black"/>
              </a:rPr>
              <a:t>OPENING AND OPERATION OF PPF ACCOUNT</a:t>
            </a:r>
            <a:endParaRPr>
              <a:solidFill>
                <a:srgbClr val="7F6000"/>
              </a:solidFill>
              <a:latin typeface="Arial Black"/>
              <a:ea typeface="Arial Black"/>
              <a:cs typeface="Arial Black"/>
              <a:sym typeface="Arial Black"/>
            </a:endParaRPr>
          </a:p>
        </p:txBody>
      </p:sp>
      <p:sp>
        <p:nvSpPr>
          <p:cNvPr id="110" name="Google Shape;110;p4"/>
          <p:cNvSpPr txBox="1">
            <a:spLocks noGrp="1"/>
          </p:cNvSpPr>
          <p:nvPr>
            <p:ph type="body" idx="1"/>
          </p:nvPr>
        </p:nvSpPr>
        <p:spPr>
          <a:xfrm>
            <a:off x="753035" y="594991"/>
            <a:ext cx="11286565" cy="5688632"/>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7030A0"/>
              </a:buClr>
              <a:buSzPts val="2200"/>
              <a:buFont typeface="Noto Sans Symbols"/>
              <a:buChar char="⮚"/>
            </a:pPr>
            <a:r>
              <a:rPr lang="en-US" sz="2200" b="1">
                <a:solidFill>
                  <a:srgbClr val="7030A0"/>
                </a:solidFill>
                <a:latin typeface="Arial Black"/>
                <a:ea typeface="Arial Black"/>
                <a:cs typeface="Arial Black"/>
                <a:sym typeface="Arial Black"/>
              </a:rPr>
              <a:t>The PPF scheme is operated through Post Office and public sector banks through its authorized branches as per GOI notification. </a:t>
            </a:r>
            <a:endParaRPr/>
          </a:p>
          <a:p>
            <a:pPr marL="228600" lvl="0" indent="-228600" algn="just" rtl="0">
              <a:lnSpc>
                <a:spcPct val="90000"/>
              </a:lnSpc>
              <a:spcBef>
                <a:spcPts val="1000"/>
              </a:spcBef>
              <a:spcAft>
                <a:spcPts val="0"/>
              </a:spcAft>
              <a:buClr>
                <a:srgbClr val="7030A0"/>
              </a:buClr>
              <a:buSzPts val="2200"/>
              <a:buFont typeface="Noto Sans Symbols"/>
              <a:buChar char="⮚"/>
            </a:pPr>
            <a:r>
              <a:rPr lang="en-US" sz="2200" b="1">
                <a:solidFill>
                  <a:srgbClr val="7030A0"/>
                </a:solidFill>
                <a:latin typeface="Arial Black"/>
                <a:ea typeface="Arial Black"/>
                <a:cs typeface="Arial Black"/>
                <a:sym typeface="Arial Black"/>
              </a:rPr>
              <a:t>PPF account can be opened by physical visit at branch along with ‘Form-A’ (Account Opening Form).</a:t>
            </a:r>
            <a:endParaRPr/>
          </a:p>
          <a:p>
            <a:pPr marL="228600" lvl="0" indent="-228600" algn="l" rtl="0">
              <a:lnSpc>
                <a:spcPct val="90000"/>
              </a:lnSpc>
              <a:spcBef>
                <a:spcPts val="1000"/>
              </a:spcBef>
              <a:spcAft>
                <a:spcPts val="0"/>
              </a:spcAft>
              <a:buClr>
                <a:srgbClr val="7030A0"/>
              </a:buClr>
              <a:buSzPts val="2200"/>
              <a:buFont typeface="Noto Sans Symbols"/>
              <a:buChar char="⮚"/>
            </a:pPr>
            <a:r>
              <a:rPr lang="en-US" sz="2200" b="1">
                <a:solidFill>
                  <a:srgbClr val="7030A0"/>
                </a:solidFill>
                <a:latin typeface="Arial Black"/>
                <a:ea typeface="Arial Black"/>
                <a:cs typeface="Arial Black"/>
                <a:sym typeface="Arial Black"/>
              </a:rPr>
              <a:t>Documents for opening of the PPF account are similar to the any other account in banks . </a:t>
            </a:r>
            <a:endParaRPr/>
          </a:p>
          <a:p>
            <a:pPr marL="0" lvl="0" indent="0" algn="l" rtl="0">
              <a:lnSpc>
                <a:spcPct val="90000"/>
              </a:lnSpc>
              <a:spcBef>
                <a:spcPts val="1000"/>
              </a:spcBef>
              <a:spcAft>
                <a:spcPts val="0"/>
              </a:spcAft>
              <a:buClr>
                <a:srgbClr val="7030A0"/>
              </a:buClr>
              <a:buSzPts val="2200"/>
              <a:buNone/>
            </a:pPr>
            <a:r>
              <a:rPr lang="en-US" sz="2200" b="1">
                <a:solidFill>
                  <a:srgbClr val="7030A0"/>
                </a:solidFill>
                <a:latin typeface="Arial Black"/>
                <a:ea typeface="Arial Black"/>
                <a:cs typeface="Arial Black"/>
                <a:sym typeface="Arial Black"/>
              </a:rPr>
              <a:t>  1. A recent passport size photograph. </a:t>
            </a:r>
            <a:endParaRPr/>
          </a:p>
          <a:p>
            <a:pPr marL="0" lvl="0" indent="0" algn="l" rtl="0">
              <a:lnSpc>
                <a:spcPct val="90000"/>
              </a:lnSpc>
              <a:spcBef>
                <a:spcPts val="1000"/>
              </a:spcBef>
              <a:spcAft>
                <a:spcPts val="0"/>
              </a:spcAft>
              <a:buClr>
                <a:srgbClr val="7030A0"/>
              </a:buClr>
              <a:buSzPts val="2200"/>
              <a:buNone/>
            </a:pPr>
            <a:r>
              <a:rPr lang="en-US" sz="2200" b="1">
                <a:solidFill>
                  <a:srgbClr val="7030A0"/>
                </a:solidFill>
                <a:latin typeface="Arial Black"/>
                <a:ea typeface="Arial Black"/>
                <a:cs typeface="Arial Black"/>
                <a:sym typeface="Arial Black"/>
              </a:rPr>
              <a:t>  2. KYC documents for identity and address proof. </a:t>
            </a:r>
            <a:endParaRPr/>
          </a:p>
          <a:p>
            <a:pPr marL="0" lvl="0" indent="0" algn="l" rtl="0">
              <a:lnSpc>
                <a:spcPct val="90000"/>
              </a:lnSpc>
              <a:spcBef>
                <a:spcPts val="1000"/>
              </a:spcBef>
              <a:spcAft>
                <a:spcPts val="0"/>
              </a:spcAft>
              <a:buClr>
                <a:srgbClr val="7030A0"/>
              </a:buClr>
              <a:buSzPts val="2200"/>
              <a:buNone/>
            </a:pPr>
            <a:r>
              <a:rPr lang="en-US" sz="2200" b="1">
                <a:solidFill>
                  <a:srgbClr val="7030A0"/>
                </a:solidFill>
                <a:latin typeface="Arial Black"/>
                <a:ea typeface="Arial Black"/>
                <a:cs typeface="Arial Black"/>
                <a:sym typeface="Arial Black"/>
              </a:rPr>
              <a:t>  3. PAN card is compulsory.</a:t>
            </a:r>
            <a:endParaRPr/>
          </a:p>
          <a:p>
            <a:pPr marL="228600" lvl="0" indent="-228600" algn="l" rtl="0">
              <a:lnSpc>
                <a:spcPct val="90000"/>
              </a:lnSpc>
              <a:spcBef>
                <a:spcPts val="1000"/>
              </a:spcBef>
              <a:spcAft>
                <a:spcPts val="0"/>
              </a:spcAft>
              <a:buClr>
                <a:srgbClr val="7030A0"/>
              </a:buClr>
              <a:buSzPts val="2200"/>
              <a:buFont typeface="Noto Sans Symbols"/>
              <a:buChar char="⮚"/>
            </a:pPr>
            <a:r>
              <a:rPr lang="en-US" sz="2200" b="1">
                <a:solidFill>
                  <a:srgbClr val="7030A0"/>
                </a:solidFill>
                <a:latin typeface="Arial Black"/>
                <a:ea typeface="Arial Black"/>
                <a:cs typeface="Arial Black"/>
                <a:sym typeface="Arial Black"/>
              </a:rPr>
              <a:t> PPF account can be open through internet banking where KYC compliance has been already done by bank.</a:t>
            </a:r>
            <a:endParaRPr/>
          </a:p>
          <a:p>
            <a:pPr marL="228600" lvl="0" indent="-228600" algn="just" rtl="0">
              <a:lnSpc>
                <a:spcPct val="90000"/>
              </a:lnSpc>
              <a:spcBef>
                <a:spcPts val="1000"/>
              </a:spcBef>
              <a:spcAft>
                <a:spcPts val="0"/>
              </a:spcAft>
              <a:buClr>
                <a:srgbClr val="7030A0"/>
              </a:buClr>
              <a:buSzPts val="2200"/>
              <a:buFont typeface="Noto Sans Symbols"/>
              <a:buChar char="⮚"/>
            </a:pPr>
            <a:r>
              <a:rPr lang="en-US" sz="2200" b="1">
                <a:solidFill>
                  <a:srgbClr val="7030A0"/>
                </a:solidFill>
                <a:latin typeface="Arial Black"/>
                <a:ea typeface="Arial Black"/>
                <a:cs typeface="Arial Black"/>
                <a:sym typeface="Arial Black"/>
              </a:rPr>
              <a:t>More than one person nomination facility is available.</a:t>
            </a:r>
            <a:endParaRPr/>
          </a:p>
          <a:p>
            <a:pPr marL="228600" lvl="0" indent="-228600" algn="just" rtl="0">
              <a:lnSpc>
                <a:spcPct val="90000"/>
              </a:lnSpc>
              <a:spcBef>
                <a:spcPts val="1000"/>
              </a:spcBef>
              <a:spcAft>
                <a:spcPts val="0"/>
              </a:spcAft>
              <a:buClr>
                <a:srgbClr val="7030A0"/>
              </a:buClr>
              <a:buSzPts val="2200"/>
              <a:buFont typeface="Noto Sans Symbols"/>
              <a:buChar char="⮚"/>
            </a:pPr>
            <a:r>
              <a:rPr lang="en-US" sz="2200" b="1">
                <a:solidFill>
                  <a:srgbClr val="7030A0"/>
                </a:solidFill>
                <a:latin typeface="Arial Black"/>
                <a:ea typeface="Arial Black"/>
                <a:cs typeface="Arial Black"/>
                <a:sym typeface="Arial Black"/>
              </a:rPr>
              <a:t>Account is transferable from one Post office to another and from Post office to Bank and from Bank to Post office or within the bank to any branch.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0" end="0"/>
                                            </p:txEl>
                                          </p:spTgt>
                                        </p:tgtEl>
                                        <p:attrNameLst>
                                          <p:attrName>style.visibility</p:attrName>
                                        </p:attrNameLst>
                                      </p:cBhvr>
                                      <p:to>
                                        <p:strVal val="visible"/>
                                      </p:to>
                                    </p:set>
                                    <p:animEffect transition="in" filter="fade">
                                      <p:cBhvr>
                                        <p:cTn id="12" dur="500"/>
                                        <p:tgtEl>
                                          <p:spTgt spid="1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1" end="1"/>
                                            </p:txEl>
                                          </p:spTgt>
                                        </p:tgtEl>
                                        <p:attrNameLst>
                                          <p:attrName>style.visibility</p:attrName>
                                        </p:attrNameLst>
                                      </p:cBhvr>
                                      <p:to>
                                        <p:strVal val="visible"/>
                                      </p:to>
                                    </p:set>
                                    <p:animEffect transition="in" filter="fade">
                                      <p:cBhvr>
                                        <p:cTn id="17" dur="500"/>
                                        <p:tgtEl>
                                          <p:spTgt spid="1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2" end="2"/>
                                            </p:txEl>
                                          </p:spTgt>
                                        </p:tgtEl>
                                        <p:attrNameLst>
                                          <p:attrName>style.visibility</p:attrName>
                                        </p:attrNameLst>
                                      </p:cBhvr>
                                      <p:to>
                                        <p:strVal val="visible"/>
                                      </p:to>
                                    </p:set>
                                    <p:animEffect transition="in" filter="fade">
                                      <p:cBhvr>
                                        <p:cTn id="22" dur="500"/>
                                        <p:tgtEl>
                                          <p:spTgt spid="1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xEl>
                                              <p:pRg st="3" end="3"/>
                                            </p:txEl>
                                          </p:spTgt>
                                        </p:tgtEl>
                                        <p:attrNameLst>
                                          <p:attrName>style.visibility</p:attrName>
                                        </p:attrNameLst>
                                      </p:cBhvr>
                                      <p:to>
                                        <p:strVal val="visible"/>
                                      </p:to>
                                    </p:set>
                                    <p:animEffect transition="in" filter="fade">
                                      <p:cBhvr>
                                        <p:cTn id="27" dur="500"/>
                                        <p:tgtEl>
                                          <p:spTgt spid="1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
                                            <p:txEl>
                                              <p:pRg st="4" end="4"/>
                                            </p:txEl>
                                          </p:spTgt>
                                        </p:tgtEl>
                                        <p:attrNameLst>
                                          <p:attrName>style.visibility</p:attrName>
                                        </p:attrNameLst>
                                      </p:cBhvr>
                                      <p:to>
                                        <p:strVal val="visible"/>
                                      </p:to>
                                    </p:set>
                                    <p:animEffect transition="in" filter="fade">
                                      <p:cBhvr>
                                        <p:cTn id="32" dur="500"/>
                                        <p:tgtEl>
                                          <p:spTgt spid="1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0">
                                            <p:txEl>
                                              <p:pRg st="5" end="5"/>
                                            </p:txEl>
                                          </p:spTgt>
                                        </p:tgtEl>
                                        <p:attrNameLst>
                                          <p:attrName>style.visibility</p:attrName>
                                        </p:attrNameLst>
                                      </p:cBhvr>
                                      <p:to>
                                        <p:strVal val="visible"/>
                                      </p:to>
                                    </p:set>
                                    <p:animEffect transition="in" filter="fade">
                                      <p:cBhvr>
                                        <p:cTn id="37" dur="500"/>
                                        <p:tgtEl>
                                          <p:spTgt spid="1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0">
                                            <p:txEl>
                                              <p:pRg st="6" end="6"/>
                                            </p:txEl>
                                          </p:spTgt>
                                        </p:tgtEl>
                                        <p:attrNameLst>
                                          <p:attrName>style.visibility</p:attrName>
                                        </p:attrNameLst>
                                      </p:cBhvr>
                                      <p:to>
                                        <p:strVal val="visible"/>
                                      </p:to>
                                    </p:set>
                                    <p:animEffect transition="in" filter="fade">
                                      <p:cBhvr>
                                        <p:cTn id="42" dur="500"/>
                                        <p:tgtEl>
                                          <p:spTgt spid="1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0">
                                            <p:txEl>
                                              <p:pRg st="7" end="7"/>
                                            </p:txEl>
                                          </p:spTgt>
                                        </p:tgtEl>
                                        <p:attrNameLst>
                                          <p:attrName>style.visibility</p:attrName>
                                        </p:attrNameLst>
                                      </p:cBhvr>
                                      <p:to>
                                        <p:strVal val="visible"/>
                                      </p:to>
                                    </p:set>
                                    <p:animEffect transition="in" filter="fade">
                                      <p:cBhvr>
                                        <p:cTn id="47" dur="500"/>
                                        <p:tgtEl>
                                          <p:spTgt spid="1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0">
                                            <p:txEl>
                                              <p:pRg st="8" end="8"/>
                                            </p:txEl>
                                          </p:spTgt>
                                        </p:tgtEl>
                                        <p:attrNameLst>
                                          <p:attrName>style.visibility</p:attrName>
                                        </p:attrNameLst>
                                      </p:cBhvr>
                                      <p:to>
                                        <p:strVal val="visible"/>
                                      </p:to>
                                    </p:set>
                                    <p:animEffect transition="in" filter="fade">
                                      <p:cBhvr>
                                        <p:cTn id="52" dur="500"/>
                                        <p:tgtEl>
                                          <p:spTgt spid="1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1062317" y="0"/>
            <a:ext cx="10838329" cy="93978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F6000"/>
              </a:buClr>
              <a:buSzPts val="4000"/>
              <a:buFont typeface="Arial Black"/>
              <a:buNone/>
            </a:pPr>
            <a:r>
              <a:rPr lang="en-US" sz="4000" b="1">
                <a:solidFill>
                  <a:srgbClr val="7F6000"/>
                </a:solidFill>
                <a:latin typeface="Arial Black"/>
                <a:ea typeface="Arial Black"/>
                <a:cs typeface="Arial Black"/>
                <a:sym typeface="Arial Black"/>
              </a:rPr>
              <a:t>INVESTMENT IN  PPF ACCOUNT</a:t>
            </a:r>
            <a:endParaRPr sz="4000" b="1">
              <a:solidFill>
                <a:srgbClr val="7F6000"/>
              </a:solidFill>
              <a:latin typeface="Arial Black"/>
              <a:ea typeface="Arial Black"/>
              <a:cs typeface="Arial Black"/>
              <a:sym typeface="Arial Black"/>
            </a:endParaRPr>
          </a:p>
        </p:txBody>
      </p:sp>
      <p:sp>
        <p:nvSpPr>
          <p:cNvPr id="116" name="Google Shape;116;p5"/>
          <p:cNvSpPr txBox="1">
            <a:spLocks noGrp="1"/>
          </p:cNvSpPr>
          <p:nvPr>
            <p:ph type="body" idx="1"/>
          </p:nvPr>
        </p:nvSpPr>
        <p:spPr>
          <a:xfrm>
            <a:off x="685800" y="702242"/>
            <a:ext cx="11214846" cy="597666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7030A0"/>
              </a:buClr>
              <a:buSzPts val="2500"/>
              <a:buFont typeface="Noto Sans Symbols"/>
              <a:buChar char="⮚"/>
            </a:pPr>
            <a:r>
              <a:rPr lang="en-US" sz="2500" b="1">
                <a:solidFill>
                  <a:srgbClr val="7030A0"/>
                </a:solidFill>
                <a:latin typeface="Arial Black"/>
                <a:ea typeface="Arial Black"/>
                <a:cs typeface="Arial Black"/>
                <a:sym typeface="Arial Black"/>
              </a:rPr>
              <a:t>The minimum initial deposit is Rs. 500/-, and maximum is Rs. 1,50,000/- in a financial year. </a:t>
            </a:r>
            <a:endParaRPr/>
          </a:p>
          <a:p>
            <a:pPr marL="228600" lvl="0" indent="-228600" algn="just" rtl="0">
              <a:lnSpc>
                <a:spcPct val="90000"/>
              </a:lnSpc>
              <a:spcBef>
                <a:spcPts val="1000"/>
              </a:spcBef>
              <a:spcAft>
                <a:spcPts val="0"/>
              </a:spcAft>
              <a:buClr>
                <a:srgbClr val="7030A0"/>
              </a:buClr>
              <a:buSzPts val="2500"/>
              <a:buFont typeface="Noto Sans Symbols"/>
              <a:buChar char="⮚"/>
            </a:pPr>
            <a:r>
              <a:rPr lang="en-US" sz="2500" b="1">
                <a:solidFill>
                  <a:srgbClr val="7030A0"/>
                </a:solidFill>
                <a:latin typeface="Arial Black"/>
                <a:ea typeface="Arial Black"/>
                <a:cs typeface="Arial Black"/>
                <a:sym typeface="Arial Black"/>
              </a:rPr>
              <a:t>If contributions are in excess of Rs. 1.5 lakh in a year, the excess deposits will be treated as irregular and will not carry any interest. </a:t>
            </a:r>
            <a:endParaRPr/>
          </a:p>
          <a:p>
            <a:pPr marL="228600" lvl="0" indent="-228600" algn="just" rtl="0">
              <a:lnSpc>
                <a:spcPct val="90000"/>
              </a:lnSpc>
              <a:spcBef>
                <a:spcPts val="1000"/>
              </a:spcBef>
              <a:spcAft>
                <a:spcPts val="0"/>
              </a:spcAft>
              <a:buClr>
                <a:srgbClr val="7030A0"/>
              </a:buClr>
              <a:buSzPts val="2500"/>
              <a:buFont typeface="Noto Sans Symbols"/>
              <a:buChar char="⮚"/>
            </a:pPr>
            <a:r>
              <a:rPr lang="en-US" sz="2500" b="1">
                <a:solidFill>
                  <a:srgbClr val="7030A0"/>
                </a:solidFill>
                <a:latin typeface="Arial Black"/>
                <a:ea typeface="Arial Black"/>
                <a:cs typeface="Arial Black"/>
                <a:sym typeface="Arial Black"/>
              </a:rPr>
              <a:t>The deposit in a minor account is clubbed with the deposit of the account of the guardian for the limit of Rs.1,50,000/-.</a:t>
            </a:r>
            <a:endParaRPr/>
          </a:p>
          <a:p>
            <a:pPr marL="228600" lvl="0" indent="-228600" algn="just" rtl="0">
              <a:lnSpc>
                <a:spcPct val="90000"/>
              </a:lnSpc>
              <a:spcBef>
                <a:spcPts val="1000"/>
              </a:spcBef>
              <a:spcAft>
                <a:spcPts val="0"/>
              </a:spcAft>
              <a:buClr>
                <a:srgbClr val="7030A0"/>
              </a:buClr>
              <a:buSzPts val="2500"/>
              <a:buFont typeface="Noto Sans Symbols"/>
              <a:buChar char="⮚"/>
            </a:pPr>
            <a:r>
              <a:rPr lang="en-US" sz="2500" b="1">
                <a:solidFill>
                  <a:srgbClr val="7030A0"/>
                </a:solidFill>
                <a:latin typeface="Arial Black"/>
                <a:ea typeface="Arial Black"/>
                <a:cs typeface="Arial Black"/>
                <a:sym typeface="Arial Black"/>
              </a:rPr>
              <a:t>The deposit can be in lump sum or in convenient instalments, not more than 12 Instalments in a year through cash, cheque, DD or online transfer. </a:t>
            </a:r>
            <a:endParaRPr/>
          </a:p>
          <a:p>
            <a:pPr marL="228600" lvl="0" indent="-228600" algn="just" rtl="0">
              <a:lnSpc>
                <a:spcPct val="90000"/>
              </a:lnSpc>
              <a:spcBef>
                <a:spcPts val="1000"/>
              </a:spcBef>
              <a:spcAft>
                <a:spcPts val="0"/>
              </a:spcAft>
              <a:buClr>
                <a:srgbClr val="7030A0"/>
              </a:buClr>
              <a:buSzPts val="2500"/>
              <a:buFont typeface="Noto Sans Symbols"/>
              <a:buChar char="⮚"/>
            </a:pPr>
            <a:r>
              <a:rPr lang="en-US" sz="2500" b="1">
                <a:solidFill>
                  <a:srgbClr val="7030A0"/>
                </a:solidFill>
                <a:latin typeface="Arial Black"/>
                <a:ea typeface="Arial Black"/>
                <a:cs typeface="Arial Black"/>
                <a:sym typeface="Arial Black"/>
              </a:rPr>
              <a:t>One deposit is mandatory in each financial year. </a:t>
            </a:r>
            <a:endParaRPr/>
          </a:p>
          <a:p>
            <a:pPr marL="228600" lvl="0" indent="-228600" algn="just" rtl="0">
              <a:lnSpc>
                <a:spcPct val="90000"/>
              </a:lnSpc>
              <a:spcBef>
                <a:spcPts val="1000"/>
              </a:spcBef>
              <a:spcAft>
                <a:spcPts val="0"/>
              </a:spcAft>
              <a:buClr>
                <a:srgbClr val="7030A0"/>
              </a:buClr>
              <a:buSzPts val="2500"/>
              <a:buFont typeface="Noto Sans Symbols"/>
              <a:buChar char="⮚"/>
            </a:pPr>
            <a:r>
              <a:rPr lang="en-US" sz="2500" b="1">
                <a:solidFill>
                  <a:srgbClr val="7030A0"/>
                </a:solidFill>
                <a:latin typeface="Arial Black"/>
                <a:ea typeface="Arial Black"/>
                <a:cs typeface="Arial Black"/>
                <a:sym typeface="Arial Black"/>
              </a:rPr>
              <a:t>The discontinued account can be activated by payment of minimum deposit of Rs. 500/- with default fee of Rs. 50/- for each defaulted year.</a:t>
            </a:r>
            <a:endParaRPr sz="2500" b="1">
              <a:solidFill>
                <a:srgbClr val="7030A0"/>
              </a:solidFill>
              <a:latin typeface="Arial Black"/>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fade">
                                      <p:cBhvr>
                                        <p:cTn id="12" dur="500"/>
                                        <p:tgtEl>
                                          <p:spTgt spid="1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1" end="1"/>
                                            </p:txEl>
                                          </p:spTgt>
                                        </p:tgtEl>
                                        <p:attrNameLst>
                                          <p:attrName>style.visibility</p:attrName>
                                        </p:attrNameLst>
                                      </p:cBhvr>
                                      <p:to>
                                        <p:strVal val="visible"/>
                                      </p:to>
                                    </p:set>
                                    <p:animEffect transition="in" filter="fade">
                                      <p:cBhvr>
                                        <p:cTn id="17" dur="500"/>
                                        <p:tgtEl>
                                          <p:spTgt spid="1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xEl>
                                              <p:pRg st="3" end="3"/>
                                            </p:txEl>
                                          </p:spTgt>
                                        </p:tgtEl>
                                        <p:attrNameLst>
                                          <p:attrName>style.visibility</p:attrName>
                                        </p:attrNameLst>
                                      </p:cBhvr>
                                      <p:to>
                                        <p:strVal val="visible"/>
                                      </p:to>
                                    </p:set>
                                    <p:animEffect transition="in" filter="fade">
                                      <p:cBhvr>
                                        <p:cTn id="27" dur="500"/>
                                        <p:tgtEl>
                                          <p:spTgt spid="1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
                                            <p:txEl>
                                              <p:pRg st="4" end="4"/>
                                            </p:txEl>
                                          </p:spTgt>
                                        </p:tgtEl>
                                        <p:attrNameLst>
                                          <p:attrName>style.visibility</p:attrName>
                                        </p:attrNameLst>
                                      </p:cBhvr>
                                      <p:to>
                                        <p:strVal val="visible"/>
                                      </p:to>
                                    </p:set>
                                    <p:animEffect transition="in" filter="fade">
                                      <p:cBhvr>
                                        <p:cTn id="32" dur="500"/>
                                        <p:tgtEl>
                                          <p:spTgt spid="1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
                                            <p:txEl>
                                              <p:pRg st="5" end="5"/>
                                            </p:txEl>
                                          </p:spTgt>
                                        </p:tgtEl>
                                        <p:attrNameLst>
                                          <p:attrName>style.visibility</p:attrName>
                                        </p:attrNameLst>
                                      </p:cBhvr>
                                      <p:to>
                                        <p:strVal val="visible"/>
                                      </p:to>
                                    </p:set>
                                    <p:animEffect transition="in" filter="fade">
                                      <p:cBhvr>
                                        <p:cTn id="37" dur="500"/>
                                        <p:tgtEl>
                                          <p:spTgt spid="1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753034" y="0"/>
            <a:ext cx="11438966" cy="8501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F6000"/>
              </a:buClr>
              <a:buSzPts val="4000"/>
              <a:buFont typeface="Arial Black"/>
              <a:buNone/>
            </a:pPr>
            <a:r>
              <a:rPr lang="en-US" sz="4000" b="1">
                <a:solidFill>
                  <a:srgbClr val="7F6000"/>
                </a:solidFill>
                <a:latin typeface="Arial Black"/>
                <a:ea typeface="Arial Black"/>
                <a:cs typeface="Arial Black"/>
                <a:sym typeface="Arial Black"/>
              </a:rPr>
              <a:t>MATURITY PERIOD OF  PPF ACCOUNT</a:t>
            </a:r>
            <a:endParaRPr sz="5400">
              <a:solidFill>
                <a:srgbClr val="7F6000"/>
              </a:solidFill>
              <a:latin typeface="Arial Black"/>
              <a:ea typeface="Arial Black"/>
              <a:cs typeface="Arial Black"/>
              <a:sym typeface="Arial Black"/>
            </a:endParaRPr>
          </a:p>
        </p:txBody>
      </p:sp>
      <p:sp>
        <p:nvSpPr>
          <p:cNvPr id="122" name="Google Shape;122;p6"/>
          <p:cNvSpPr txBox="1">
            <a:spLocks noGrp="1"/>
          </p:cNvSpPr>
          <p:nvPr>
            <p:ph type="body" idx="1"/>
          </p:nvPr>
        </p:nvSpPr>
        <p:spPr>
          <a:xfrm>
            <a:off x="664030" y="719477"/>
            <a:ext cx="11314738" cy="5877272"/>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7030A0"/>
              </a:buClr>
              <a:buSzPts val="2600"/>
              <a:buFont typeface="Noto Sans Symbols"/>
              <a:buChar char="⮚"/>
            </a:pPr>
            <a:r>
              <a:rPr lang="en-US" sz="2600" b="1" dirty="0">
                <a:solidFill>
                  <a:srgbClr val="7030A0"/>
                </a:solidFill>
                <a:latin typeface="Arial Black"/>
                <a:ea typeface="Arial Black"/>
                <a:cs typeface="Arial Black"/>
                <a:sym typeface="Arial Black"/>
              </a:rPr>
              <a:t>The </a:t>
            </a:r>
            <a:r>
              <a:rPr lang="en-US" sz="2600" b="1" dirty="0" err="1">
                <a:solidFill>
                  <a:srgbClr val="7030A0"/>
                </a:solidFill>
                <a:latin typeface="Arial Black"/>
                <a:ea typeface="Arial Black"/>
                <a:cs typeface="Arial Black"/>
                <a:sym typeface="Arial Black"/>
              </a:rPr>
              <a:t>PPF</a:t>
            </a:r>
            <a:r>
              <a:rPr lang="en-US" sz="2600" b="1" dirty="0">
                <a:solidFill>
                  <a:srgbClr val="7030A0"/>
                </a:solidFill>
                <a:latin typeface="Arial Black"/>
                <a:ea typeface="Arial Black"/>
                <a:cs typeface="Arial Black"/>
                <a:sym typeface="Arial Black"/>
              </a:rPr>
              <a:t> Scheme is long term investment for 15 years. Your investment will be lock in for 15 years.</a:t>
            </a:r>
            <a:endParaRPr dirty="0"/>
          </a:p>
          <a:p>
            <a:pPr marL="228600" lvl="0" indent="-228600" algn="just" rtl="0">
              <a:lnSpc>
                <a:spcPct val="90000"/>
              </a:lnSpc>
              <a:spcBef>
                <a:spcPts val="1000"/>
              </a:spcBef>
              <a:spcAft>
                <a:spcPts val="0"/>
              </a:spcAft>
              <a:buClr>
                <a:srgbClr val="7030A0"/>
              </a:buClr>
              <a:buSzPts val="2600"/>
              <a:buFont typeface="Noto Sans Symbols"/>
              <a:buChar char="⮚"/>
            </a:pPr>
            <a:r>
              <a:rPr lang="en-US" sz="2600" b="1" dirty="0">
                <a:solidFill>
                  <a:srgbClr val="7030A0"/>
                </a:solidFill>
                <a:latin typeface="Arial Black"/>
                <a:ea typeface="Arial Black"/>
                <a:cs typeface="Arial Black"/>
                <a:sym typeface="Arial Black"/>
              </a:rPr>
              <a:t>The account holder has the option to extend the </a:t>
            </a:r>
            <a:r>
              <a:rPr lang="en-US" sz="2600" b="1" dirty="0" err="1">
                <a:solidFill>
                  <a:srgbClr val="7030A0"/>
                </a:solidFill>
                <a:latin typeface="Arial Black"/>
                <a:ea typeface="Arial Black"/>
                <a:cs typeface="Arial Black"/>
                <a:sym typeface="Arial Black"/>
              </a:rPr>
              <a:t>PPF</a:t>
            </a:r>
            <a:r>
              <a:rPr lang="en-US" sz="2600" b="1" dirty="0">
                <a:solidFill>
                  <a:srgbClr val="7030A0"/>
                </a:solidFill>
                <a:latin typeface="Arial Black"/>
                <a:ea typeface="Arial Black"/>
                <a:cs typeface="Arial Black"/>
                <a:sym typeface="Arial Black"/>
              </a:rPr>
              <a:t> account for any period in a block of 5 years at each time. </a:t>
            </a:r>
            <a:endParaRPr dirty="0"/>
          </a:p>
          <a:p>
            <a:pPr marL="228600" lvl="0" indent="-228600" algn="just" rtl="0">
              <a:lnSpc>
                <a:spcPct val="90000"/>
              </a:lnSpc>
              <a:spcBef>
                <a:spcPts val="1000"/>
              </a:spcBef>
              <a:spcAft>
                <a:spcPts val="0"/>
              </a:spcAft>
              <a:buClr>
                <a:srgbClr val="7030A0"/>
              </a:buClr>
              <a:buSzPts val="2600"/>
              <a:buFont typeface="Noto Sans Symbols"/>
              <a:buChar char="⮚"/>
            </a:pPr>
            <a:r>
              <a:rPr lang="en-US" sz="2600" b="1" dirty="0">
                <a:solidFill>
                  <a:srgbClr val="7030A0"/>
                </a:solidFill>
                <a:latin typeface="Arial Black"/>
                <a:ea typeface="Arial Black"/>
                <a:cs typeface="Arial Black"/>
                <a:sym typeface="Arial Black"/>
              </a:rPr>
              <a:t>It is noted that the lock-in period is applicable on full financial year. Suppose, you open a PPF account on 1</a:t>
            </a:r>
            <a:r>
              <a:rPr lang="en-US" sz="2600" b="1" baseline="30000" dirty="0">
                <a:solidFill>
                  <a:srgbClr val="7030A0"/>
                </a:solidFill>
                <a:latin typeface="Arial Black"/>
                <a:ea typeface="Arial Black"/>
                <a:cs typeface="Arial Black"/>
                <a:sym typeface="Arial Black"/>
              </a:rPr>
              <a:t>st</a:t>
            </a:r>
            <a:r>
              <a:rPr lang="en-US" sz="2600" b="1" dirty="0">
                <a:solidFill>
                  <a:srgbClr val="7030A0"/>
                </a:solidFill>
                <a:latin typeface="Arial Black"/>
                <a:ea typeface="Arial Black"/>
                <a:cs typeface="Arial Black"/>
                <a:sym typeface="Arial Black"/>
              </a:rPr>
              <a:t> July </a:t>
            </a:r>
            <a:r>
              <a:rPr lang="en-US" sz="2600" b="1" dirty="0" smtClean="0">
                <a:solidFill>
                  <a:srgbClr val="7030A0"/>
                </a:solidFill>
                <a:latin typeface="Arial Black"/>
                <a:ea typeface="Arial Black"/>
                <a:cs typeface="Arial Black"/>
                <a:sym typeface="Arial Black"/>
              </a:rPr>
              <a:t>2023. </a:t>
            </a:r>
            <a:r>
              <a:rPr lang="en-US" sz="2600" b="1" dirty="0">
                <a:solidFill>
                  <a:srgbClr val="7030A0"/>
                </a:solidFill>
                <a:latin typeface="Arial Black"/>
                <a:ea typeface="Arial Black"/>
                <a:cs typeface="Arial Black"/>
                <a:sym typeface="Arial Black"/>
              </a:rPr>
              <a:t>Then the financial year </a:t>
            </a:r>
            <a:r>
              <a:rPr lang="en-US" sz="2600" b="1" dirty="0" smtClean="0">
                <a:solidFill>
                  <a:srgbClr val="7030A0"/>
                </a:solidFill>
                <a:latin typeface="Arial Black"/>
                <a:ea typeface="Arial Black"/>
                <a:cs typeface="Arial Black"/>
                <a:sym typeface="Arial Black"/>
              </a:rPr>
              <a:t>2023-24 </a:t>
            </a:r>
            <a:r>
              <a:rPr lang="en-US" sz="2600" b="1" dirty="0">
                <a:solidFill>
                  <a:srgbClr val="7030A0"/>
                </a:solidFill>
                <a:latin typeface="Arial Black"/>
                <a:ea typeface="Arial Black"/>
                <a:cs typeface="Arial Black"/>
                <a:sym typeface="Arial Black"/>
              </a:rPr>
              <a:t>will not count for calculation in lock-in period. Lock in period starts from 1</a:t>
            </a:r>
            <a:r>
              <a:rPr lang="en-US" sz="2600" b="1" baseline="30000" dirty="0">
                <a:solidFill>
                  <a:srgbClr val="7030A0"/>
                </a:solidFill>
                <a:latin typeface="Arial Black"/>
                <a:ea typeface="Arial Black"/>
                <a:cs typeface="Arial Black"/>
                <a:sym typeface="Arial Black"/>
              </a:rPr>
              <a:t>st</a:t>
            </a:r>
            <a:r>
              <a:rPr lang="en-US" sz="2600" b="1" dirty="0">
                <a:solidFill>
                  <a:srgbClr val="7030A0"/>
                </a:solidFill>
                <a:latin typeface="Arial Black"/>
                <a:ea typeface="Arial Black"/>
                <a:cs typeface="Arial Black"/>
                <a:sym typeface="Arial Black"/>
              </a:rPr>
              <a:t> April </a:t>
            </a:r>
            <a:r>
              <a:rPr lang="en-US" sz="2600" b="1" dirty="0" smtClean="0">
                <a:solidFill>
                  <a:srgbClr val="7030A0"/>
                </a:solidFill>
                <a:latin typeface="Arial Black"/>
                <a:ea typeface="Arial Black"/>
                <a:cs typeface="Arial Black"/>
                <a:sym typeface="Arial Black"/>
              </a:rPr>
              <a:t>2024 </a:t>
            </a:r>
            <a:r>
              <a:rPr lang="en-US" sz="2600" b="1" dirty="0">
                <a:solidFill>
                  <a:srgbClr val="7030A0"/>
                </a:solidFill>
                <a:latin typeface="Arial Black"/>
                <a:ea typeface="Arial Black"/>
                <a:cs typeface="Arial Black"/>
                <a:sym typeface="Arial Black"/>
              </a:rPr>
              <a:t>and ends on 31</a:t>
            </a:r>
            <a:r>
              <a:rPr lang="en-US" sz="2600" b="1" baseline="30000" dirty="0">
                <a:solidFill>
                  <a:srgbClr val="7030A0"/>
                </a:solidFill>
                <a:latin typeface="Arial Black"/>
                <a:ea typeface="Arial Black"/>
                <a:cs typeface="Arial Black"/>
                <a:sym typeface="Arial Black"/>
              </a:rPr>
              <a:t>st</a:t>
            </a:r>
            <a:r>
              <a:rPr lang="en-US" sz="2600" b="1" dirty="0">
                <a:solidFill>
                  <a:srgbClr val="7030A0"/>
                </a:solidFill>
                <a:latin typeface="Arial Black"/>
                <a:ea typeface="Arial Black"/>
                <a:cs typeface="Arial Black"/>
                <a:sym typeface="Arial Black"/>
              </a:rPr>
              <a:t> March </a:t>
            </a:r>
            <a:r>
              <a:rPr lang="en-US" sz="2600" b="1" dirty="0" smtClean="0">
                <a:solidFill>
                  <a:srgbClr val="7030A0"/>
                </a:solidFill>
                <a:latin typeface="Arial Black"/>
                <a:ea typeface="Arial Black"/>
                <a:cs typeface="Arial Black"/>
                <a:sym typeface="Arial Black"/>
              </a:rPr>
              <a:t>2039. </a:t>
            </a:r>
            <a:endParaRPr dirty="0"/>
          </a:p>
          <a:p>
            <a:pPr marL="228600" lvl="0" indent="-228600" algn="just" rtl="0">
              <a:lnSpc>
                <a:spcPct val="90000"/>
              </a:lnSpc>
              <a:spcBef>
                <a:spcPts val="1000"/>
              </a:spcBef>
              <a:spcAft>
                <a:spcPts val="0"/>
              </a:spcAft>
              <a:buClr>
                <a:srgbClr val="7030A0"/>
              </a:buClr>
              <a:buSzPts val="2600"/>
              <a:buFont typeface="Noto Sans Symbols"/>
              <a:buChar char="⮚"/>
            </a:pPr>
            <a:r>
              <a:rPr lang="en-US" sz="2600" b="1" dirty="0">
                <a:solidFill>
                  <a:srgbClr val="7030A0"/>
                </a:solidFill>
                <a:latin typeface="Arial Black"/>
                <a:ea typeface="Arial Black"/>
                <a:cs typeface="Arial Black"/>
                <a:sym typeface="Arial Black"/>
              </a:rPr>
              <a:t>The account holder can retain the account after maturity for any period without making any further deposits. The balance in the account will continue to earn interest at normal rate as admissible on </a:t>
            </a:r>
            <a:r>
              <a:rPr lang="en-US" sz="2600" b="1" dirty="0" err="1">
                <a:solidFill>
                  <a:srgbClr val="7030A0"/>
                </a:solidFill>
                <a:latin typeface="Arial Black"/>
                <a:ea typeface="Arial Black"/>
                <a:cs typeface="Arial Black"/>
                <a:sym typeface="Arial Black"/>
              </a:rPr>
              <a:t>PPF</a:t>
            </a:r>
            <a:r>
              <a:rPr lang="en-US" sz="2600" b="1" dirty="0">
                <a:solidFill>
                  <a:srgbClr val="7030A0"/>
                </a:solidFill>
                <a:latin typeface="Arial Black"/>
                <a:ea typeface="Arial Black"/>
                <a:cs typeface="Arial Black"/>
                <a:sym typeface="Arial Black"/>
              </a:rPr>
              <a:t> account till the account is closed.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Effect transition="in" filter="fade">
                                      <p:cBhvr>
                                        <p:cTn id="12" dur="500"/>
                                        <p:tgtEl>
                                          <p:spTgt spid="1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1" end="1"/>
                                            </p:txEl>
                                          </p:spTgt>
                                        </p:tgtEl>
                                        <p:attrNameLst>
                                          <p:attrName>style.visibility</p:attrName>
                                        </p:attrNameLst>
                                      </p:cBhvr>
                                      <p:to>
                                        <p:strVal val="visible"/>
                                      </p:to>
                                    </p:set>
                                    <p:animEffect transition="in" filter="fade">
                                      <p:cBhvr>
                                        <p:cTn id="17" dur="500"/>
                                        <p:tgtEl>
                                          <p:spTgt spid="1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2" end="2"/>
                                            </p:txEl>
                                          </p:spTgt>
                                        </p:tgtEl>
                                        <p:attrNameLst>
                                          <p:attrName>style.visibility</p:attrName>
                                        </p:attrNameLst>
                                      </p:cBhvr>
                                      <p:to>
                                        <p:strVal val="visible"/>
                                      </p:to>
                                    </p:set>
                                    <p:animEffect transition="in" filter="fade">
                                      <p:cBhvr>
                                        <p:cTn id="22" dur="500"/>
                                        <p:tgtEl>
                                          <p:spTgt spid="1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xEl>
                                              <p:pRg st="3" end="3"/>
                                            </p:txEl>
                                          </p:spTgt>
                                        </p:tgtEl>
                                        <p:attrNameLst>
                                          <p:attrName>style.visibility</p:attrName>
                                        </p:attrNameLst>
                                      </p:cBhvr>
                                      <p:to>
                                        <p:strVal val="visible"/>
                                      </p:to>
                                    </p:set>
                                    <p:animEffect transition="in" filter="fade">
                                      <p:cBhvr>
                                        <p:cTn id="27" dur="500"/>
                                        <p:tgtEl>
                                          <p:spTgt spid="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932329"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6000"/>
              </a:buClr>
              <a:buSzPts val="4400"/>
              <a:buFont typeface="Arial Black"/>
              <a:buNone/>
            </a:pPr>
            <a:r>
              <a:rPr lang="en-US">
                <a:solidFill>
                  <a:srgbClr val="7F6000"/>
                </a:solidFill>
                <a:latin typeface="Arial Black"/>
                <a:ea typeface="Arial Black"/>
                <a:cs typeface="Arial Black"/>
                <a:sym typeface="Arial Black"/>
              </a:rPr>
              <a:t>INTEREST PAYABLE</a:t>
            </a:r>
            <a:endParaRPr/>
          </a:p>
        </p:txBody>
      </p:sp>
      <p:sp>
        <p:nvSpPr>
          <p:cNvPr id="128" name="Google Shape;128;p7"/>
          <p:cNvSpPr txBox="1">
            <a:spLocks noGrp="1"/>
          </p:cNvSpPr>
          <p:nvPr>
            <p:ph type="body" idx="1"/>
          </p:nvPr>
        </p:nvSpPr>
        <p:spPr>
          <a:xfrm>
            <a:off x="699246" y="991906"/>
            <a:ext cx="11394783" cy="5166846"/>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7030A0"/>
              </a:buClr>
              <a:buSzPts val="2800"/>
              <a:buFont typeface="Noto Sans Symbols"/>
              <a:buChar char="❖"/>
            </a:pPr>
            <a:r>
              <a:rPr lang="en-US" dirty="0">
                <a:solidFill>
                  <a:srgbClr val="7030A0"/>
                </a:solidFill>
                <a:latin typeface="Arial Black"/>
                <a:ea typeface="Arial Black"/>
                <a:cs typeface="Arial Black"/>
                <a:sym typeface="Arial Black"/>
              </a:rPr>
              <a:t> PPF int. rate for 1</a:t>
            </a:r>
            <a:r>
              <a:rPr lang="en-US" baseline="30000" dirty="0">
                <a:solidFill>
                  <a:srgbClr val="7030A0"/>
                </a:solidFill>
                <a:latin typeface="Arial Black"/>
                <a:ea typeface="Arial Black"/>
                <a:cs typeface="Arial Black"/>
                <a:sym typeface="Arial Black"/>
              </a:rPr>
              <a:t>st</a:t>
            </a:r>
            <a:r>
              <a:rPr lang="en-US" dirty="0">
                <a:solidFill>
                  <a:srgbClr val="7030A0"/>
                </a:solidFill>
                <a:latin typeface="Arial Black"/>
                <a:ea typeface="Arial Black"/>
                <a:cs typeface="Arial Black"/>
                <a:sym typeface="Arial Black"/>
              </a:rPr>
              <a:t> </a:t>
            </a:r>
            <a:r>
              <a:rPr lang="en-US" dirty="0" smtClean="0">
                <a:solidFill>
                  <a:srgbClr val="7030A0"/>
                </a:solidFill>
                <a:latin typeface="Arial Black"/>
                <a:ea typeface="Arial Black"/>
                <a:cs typeface="Arial Black"/>
                <a:sym typeface="Arial Black"/>
              </a:rPr>
              <a:t>April 2024 </a:t>
            </a:r>
            <a:r>
              <a:rPr lang="en-US" dirty="0">
                <a:solidFill>
                  <a:srgbClr val="7030A0"/>
                </a:solidFill>
                <a:latin typeface="Arial Black"/>
                <a:ea typeface="Arial Black"/>
                <a:cs typeface="Arial Black"/>
                <a:sym typeface="Arial Black"/>
              </a:rPr>
              <a:t>quarter stands at 7.10%.</a:t>
            </a:r>
            <a:endParaRPr b="1" dirty="0">
              <a:solidFill>
                <a:srgbClr val="7030A0"/>
              </a:solidFill>
              <a:latin typeface="Arial Black"/>
              <a:ea typeface="Arial Black"/>
              <a:cs typeface="Arial Black"/>
              <a:sym typeface="Arial Black"/>
            </a:endParaRPr>
          </a:p>
          <a:p>
            <a:pPr marL="228600" lvl="0" indent="-228600" algn="just" rtl="0">
              <a:lnSpc>
                <a:spcPct val="90000"/>
              </a:lnSpc>
              <a:spcBef>
                <a:spcPts val="1000"/>
              </a:spcBef>
              <a:spcAft>
                <a:spcPts val="0"/>
              </a:spcAft>
              <a:buClr>
                <a:srgbClr val="7030A0"/>
              </a:buClr>
              <a:buSzPts val="2800"/>
              <a:buFont typeface="Noto Sans Symbols"/>
              <a:buChar char="❖"/>
            </a:pPr>
            <a:r>
              <a:rPr lang="en-US" b="1" dirty="0">
                <a:solidFill>
                  <a:srgbClr val="7030A0"/>
                </a:solidFill>
                <a:latin typeface="Arial Black"/>
                <a:ea typeface="Arial Black"/>
                <a:cs typeface="Arial Black"/>
                <a:sym typeface="Arial Black"/>
              </a:rPr>
              <a:t> PPF is a fixed income investment. The interest rate on PPF account is notified by central government every quarter.</a:t>
            </a:r>
            <a:endParaRPr dirty="0"/>
          </a:p>
          <a:p>
            <a:pPr marL="228600" lvl="0" indent="-228600" algn="just" rtl="0">
              <a:lnSpc>
                <a:spcPct val="90000"/>
              </a:lnSpc>
              <a:spcBef>
                <a:spcPts val="1000"/>
              </a:spcBef>
              <a:spcAft>
                <a:spcPts val="0"/>
              </a:spcAft>
              <a:buClr>
                <a:srgbClr val="7030A0"/>
              </a:buClr>
              <a:buSzPts val="2800"/>
              <a:buFont typeface="Noto Sans Symbols"/>
              <a:buChar char="❖"/>
            </a:pPr>
            <a:r>
              <a:rPr lang="en-US" b="1" dirty="0">
                <a:solidFill>
                  <a:srgbClr val="7030A0"/>
                </a:solidFill>
                <a:latin typeface="Arial Black"/>
                <a:ea typeface="Arial Black"/>
                <a:cs typeface="Arial Black"/>
                <a:sym typeface="Arial Black"/>
              </a:rPr>
              <a:t> Interest on PPF is calculated monthly on the lowest balance between the close of the fifth day and the last day of every month, i.e. for the purpose of interest calculation, amount that is deposited into the account before 5</a:t>
            </a:r>
            <a:r>
              <a:rPr lang="en-US" b="1" baseline="30000" dirty="0">
                <a:solidFill>
                  <a:srgbClr val="7030A0"/>
                </a:solidFill>
                <a:latin typeface="Arial Black"/>
                <a:ea typeface="Arial Black"/>
                <a:cs typeface="Arial Black"/>
                <a:sym typeface="Arial Black"/>
              </a:rPr>
              <a:t>th</a:t>
            </a:r>
            <a:r>
              <a:rPr lang="en-US" b="1" dirty="0">
                <a:solidFill>
                  <a:srgbClr val="7030A0"/>
                </a:solidFill>
                <a:latin typeface="Arial Black"/>
                <a:ea typeface="Arial Black"/>
                <a:cs typeface="Arial Black"/>
                <a:sym typeface="Arial Black"/>
              </a:rPr>
              <a:t>  of the month is only considered. </a:t>
            </a:r>
            <a:endParaRPr dirty="0"/>
          </a:p>
          <a:p>
            <a:pPr marL="228600" lvl="0" indent="-228600" algn="just" rtl="0">
              <a:lnSpc>
                <a:spcPct val="90000"/>
              </a:lnSpc>
              <a:spcBef>
                <a:spcPts val="1000"/>
              </a:spcBef>
              <a:spcAft>
                <a:spcPts val="0"/>
              </a:spcAft>
              <a:buClr>
                <a:srgbClr val="7030A0"/>
              </a:buClr>
              <a:buSzPts val="2800"/>
              <a:buFont typeface="Noto Sans Symbols"/>
              <a:buChar char="❖"/>
            </a:pPr>
            <a:r>
              <a:rPr lang="en-US" b="1" dirty="0">
                <a:solidFill>
                  <a:srgbClr val="7030A0"/>
                </a:solidFill>
                <a:latin typeface="Arial Black"/>
                <a:ea typeface="Arial Black"/>
                <a:cs typeface="Arial Black"/>
                <a:sym typeface="Arial Black"/>
              </a:rPr>
              <a:t> Hence, it is advised that deposits should be made between 1</a:t>
            </a:r>
            <a:r>
              <a:rPr lang="en-US" b="1" baseline="30000" dirty="0">
                <a:solidFill>
                  <a:srgbClr val="7030A0"/>
                </a:solidFill>
                <a:latin typeface="Arial Black"/>
                <a:ea typeface="Arial Black"/>
                <a:cs typeface="Arial Black"/>
                <a:sym typeface="Arial Black"/>
              </a:rPr>
              <a:t>st</a:t>
            </a:r>
            <a:r>
              <a:rPr lang="en-US" b="1" dirty="0">
                <a:solidFill>
                  <a:srgbClr val="7030A0"/>
                </a:solidFill>
                <a:latin typeface="Arial Black"/>
                <a:ea typeface="Arial Black"/>
                <a:cs typeface="Arial Black"/>
                <a:sym typeface="Arial Black"/>
              </a:rPr>
              <a:t> and 5</a:t>
            </a:r>
            <a:r>
              <a:rPr lang="en-US" b="1" baseline="30000" dirty="0">
                <a:solidFill>
                  <a:srgbClr val="7030A0"/>
                </a:solidFill>
                <a:latin typeface="Arial Black"/>
                <a:ea typeface="Arial Black"/>
                <a:cs typeface="Arial Black"/>
                <a:sym typeface="Arial Black"/>
              </a:rPr>
              <a:t>th</a:t>
            </a:r>
            <a:r>
              <a:rPr lang="en-US" b="1" dirty="0">
                <a:solidFill>
                  <a:srgbClr val="7030A0"/>
                </a:solidFill>
                <a:latin typeface="Arial Black"/>
                <a:ea typeface="Arial Black"/>
                <a:cs typeface="Arial Black"/>
                <a:sym typeface="Arial Black"/>
              </a:rPr>
              <a:t> of the month to maximize the returns.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p:tgtEl>
                                          <p:spTgt spid="12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 calcmode="lin" valueType="num">
                                      <p:cBhvr additive="base">
                                        <p:cTn id="12" dur="500"/>
                                        <p:tgtEl>
                                          <p:spTgt spid="12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 calcmode="lin" valueType="num">
                                      <p:cBhvr additive="base">
                                        <p:cTn id="17" dur="500"/>
                                        <p:tgtEl>
                                          <p:spTgt spid="12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 calcmode="lin" valueType="num">
                                      <p:cBhvr additive="base">
                                        <p:cTn id="22" dur="500"/>
                                        <p:tgtEl>
                                          <p:spTgt spid="128">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685800" y="0"/>
            <a:ext cx="115062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Black"/>
              <a:buNone/>
            </a:pPr>
            <a:r>
              <a:rPr lang="en-US" sz="3200" b="1">
                <a:latin typeface="Arial Black"/>
                <a:ea typeface="Arial Black"/>
                <a:cs typeface="Arial Black"/>
                <a:sym typeface="Arial Black"/>
              </a:rPr>
              <a:t>PPF INTEREST RATES FOR THE PAST 10 YEARS</a:t>
            </a:r>
            <a:r>
              <a:rPr lang="en-US" sz="3200">
                <a:latin typeface="Arial Black"/>
                <a:ea typeface="Arial Black"/>
                <a:cs typeface="Arial Black"/>
                <a:sym typeface="Arial Black"/>
              </a:rPr>
              <a:t/>
            </a:r>
            <a:br>
              <a:rPr lang="en-US" sz="3200">
                <a:latin typeface="Arial Black"/>
                <a:ea typeface="Arial Black"/>
                <a:cs typeface="Arial Black"/>
                <a:sym typeface="Arial Black"/>
              </a:rPr>
            </a:br>
            <a:endParaRPr sz="3200">
              <a:latin typeface="Arial Black"/>
              <a:ea typeface="Arial Black"/>
              <a:cs typeface="Arial Black"/>
              <a:sym typeface="Arial Black"/>
            </a:endParaRPr>
          </a:p>
        </p:txBody>
      </p:sp>
      <p:graphicFrame>
        <p:nvGraphicFramePr>
          <p:cNvPr id="134" name="Google Shape;134;p8"/>
          <p:cNvGraphicFramePr/>
          <p:nvPr>
            <p:extLst>
              <p:ext uri="{D42A27DB-BD31-4B8C-83A1-F6EECF244321}">
                <p14:modId xmlns:p14="http://schemas.microsoft.com/office/powerpoint/2010/main" val="176326024"/>
              </p:ext>
            </p:extLst>
          </p:nvPr>
        </p:nvGraphicFramePr>
        <p:xfrm>
          <a:off x="838200" y="941292"/>
          <a:ext cx="5481900" cy="4645692"/>
        </p:xfrm>
        <a:graphic>
          <a:graphicData uri="http://schemas.openxmlformats.org/drawingml/2006/table">
            <a:tbl>
              <a:tblPr>
                <a:noFill/>
                <a:tableStyleId>{CCD946BD-10CD-4527-8060-1D251BC915A5}</a:tableStyleId>
              </a:tblPr>
              <a:tblGrid>
                <a:gridCol w="4456176">
                  <a:extLst>
                    <a:ext uri="{9D8B030D-6E8A-4147-A177-3AD203B41FA5}">
                      <a16:colId xmlns="" xmlns:a16="http://schemas.microsoft.com/office/drawing/2014/main" val="20000"/>
                    </a:ext>
                  </a:extLst>
                </a:gridCol>
                <a:gridCol w="1025724">
                  <a:extLst>
                    <a:ext uri="{9D8B030D-6E8A-4147-A177-3AD203B41FA5}">
                      <a16:colId xmlns="" xmlns:a16="http://schemas.microsoft.com/office/drawing/2014/main" val="20001"/>
                    </a:ext>
                  </a:extLst>
                </a:gridCol>
              </a:tblGrid>
              <a:tr h="341983">
                <a:tc>
                  <a:txBody>
                    <a:bodyPr/>
                    <a:lstStyle/>
                    <a:p>
                      <a:pPr marL="0" marR="0" lvl="0" indent="0" algn="ctr" rtl="0">
                        <a:spcBef>
                          <a:spcPts val="0"/>
                        </a:spcBef>
                        <a:spcAft>
                          <a:spcPts val="0"/>
                        </a:spcAft>
                        <a:buNone/>
                      </a:pPr>
                      <a:r>
                        <a:rPr lang="en-US" sz="2400" b="1" u="none" strike="noStrike" cap="none" dirty="0">
                          <a:solidFill>
                            <a:schemeClr val="lt1"/>
                          </a:solidFill>
                          <a:latin typeface="Aharoni"/>
                          <a:ea typeface="Aharoni"/>
                          <a:cs typeface="Aharoni"/>
                          <a:sym typeface="Aharoni"/>
                        </a:rPr>
                        <a:t>Period</a:t>
                      </a:r>
                      <a:endParaRPr sz="2400" u="none" strike="noStrike" cap="none" dirty="0">
                        <a:solidFill>
                          <a:schemeClr val="lt1"/>
                        </a:solidFill>
                        <a:latin typeface="Aharoni"/>
                        <a:ea typeface="Aharoni"/>
                        <a:cs typeface="Aharoni"/>
                        <a:sym typeface="Aharoni"/>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052F5F"/>
                    </a:solidFill>
                  </a:tcPr>
                </a:tc>
                <a:tc>
                  <a:txBody>
                    <a:bodyPr/>
                    <a:lstStyle/>
                    <a:p>
                      <a:pPr marL="0" marR="0" lvl="0" indent="0" algn="ctr" rtl="0">
                        <a:spcBef>
                          <a:spcPts val="0"/>
                        </a:spcBef>
                        <a:spcAft>
                          <a:spcPts val="0"/>
                        </a:spcAft>
                        <a:buNone/>
                      </a:pPr>
                      <a:r>
                        <a:rPr lang="en-US" sz="2400" b="1" u="none" strike="noStrike" cap="none">
                          <a:solidFill>
                            <a:schemeClr val="lt1"/>
                          </a:solidFill>
                          <a:latin typeface="Aharoni"/>
                          <a:ea typeface="Aharoni"/>
                          <a:cs typeface="Aharoni"/>
                          <a:sym typeface="Aharoni"/>
                        </a:rPr>
                        <a:t>Rate</a:t>
                      </a:r>
                      <a:endParaRPr sz="2400" u="none" strike="noStrike" cap="none">
                        <a:solidFill>
                          <a:schemeClr val="lt1"/>
                        </a:solidFill>
                        <a:latin typeface="Aharoni"/>
                        <a:ea typeface="Aharoni"/>
                        <a:cs typeface="Aharoni"/>
                        <a:sym typeface="Aharoni"/>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052F5F"/>
                    </a:solidFill>
                  </a:tcPr>
                </a:tc>
                <a:extLst>
                  <a:ext uri="{0D108BD9-81ED-4DB2-BD59-A6C34878D82A}">
                    <a16:rowId xmlns="" xmlns:a16="http://schemas.microsoft.com/office/drawing/2014/main" val="10000"/>
                  </a:ext>
                </a:extLst>
              </a:tr>
              <a:tr h="322639">
                <a:tc>
                  <a:txBody>
                    <a:bodyPr/>
                    <a:lstStyle/>
                    <a:p>
                      <a:pPr fontAlgn="t"/>
                      <a:r>
                        <a:rPr lang="en-US" sz="2000" b="1" dirty="0">
                          <a:solidFill>
                            <a:srgbClr val="002060"/>
                          </a:solidFill>
                          <a:effectLst/>
                          <a:latin typeface="+mn-lt"/>
                        </a:rPr>
                        <a:t>From 1 April </a:t>
                      </a:r>
                      <a:r>
                        <a:rPr lang="en-US" sz="2000" b="1" dirty="0" smtClean="0">
                          <a:solidFill>
                            <a:srgbClr val="002060"/>
                          </a:solidFill>
                          <a:effectLst/>
                          <a:latin typeface="+mn-lt"/>
                        </a:rPr>
                        <a:t>2024 </a:t>
                      </a:r>
                      <a:r>
                        <a:rPr lang="en-US" sz="2000" b="1" dirty="0">
                          <a:solidFill>
                            <a:srgbClr val="002060"/>
                          </a:solidFill>
                          <a:effectLst/>
                          <a:latin typeface="+mn-lt"/>
                        </a:rPr>
                        <a:t>to </a:t>
                      </a:r>
                      <a:r>
                        <a:rPr lang="en-US" sz="2000" b="1" i="0" u="none" strike="noStrike" cap="none" dirty="0" smtClean="0">
                          <a:solidFill>
                            <a:srgbClr val="002060"/>
                          </a:solidFill>
                          <a:effectLst/>
                          <a:latin typeface="Arial"/>
                          <a:ea typeface="Arial"/>
                          <a:cs typeface="Arial"/>
                          <a:sym typeface="Arial"/>
                        </a:rPr>
                        <a:t>June </a:t>
                      </a:r>
                      <a:r>
                        <a:rPr lang="en-US" sz="2000" b="1" dirty="0" smtClean="0">
                          <a:solidFill>
                            <a:srgbClr val="002060"/>
                          </a:solidFill>
                          <a:effectLst/>
                          <a:latin typeface="+mn-lt"/>
                        </a:rPr>
                        <a:t>2024</a:t>
                      </a:r>
                      <a:endParaRPr lang="en-US" sz="2000" b="1" dirty="0">
                        <a:solidFill>
                          <a:srgbClr val="002060"/>
                        </a:solidFill>
                        <a:effectLst/>
                        <a:latin typeface="+mn-lt"/>
                      </a:endParaRPr>
                    </a:p>
                  </a:txBody>
                  <a:tcPr marL="50800" marR="50800" marT="50800" marB="50800">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algn="ctr" fontAlgn="t"/>
                      <a:r>
                        <a:rPr lang="en-IN" sz="2000" b="1" dirty="0">
                          <a:solidFill>
                            <a:srgbClr val="002060"/>
                          </a:solidFill>
                          <a:effectLst/>
                          <a:latin typeface="+mn-lt"/>
                        </a:rPr>
                        <a:t>7.1%</a:t>
                      </a:r>
                    </a:p>
                  </a:txBody>
                  <a:tcPr marL="50800" marR="50800" marT="50800" marB="50800">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r>
              <a:tr h="322639">
                <a:tc>
                  <a:txBody>
                    <a:bodyPr/>
                    <a:lstStyle/>
                    <a:p>
                      <a:pPr fontAlgn="t"/>
                      <a:r>
                        <a:rPr lang="en-US" sz="2000" b="1" dirty="0">
                          <a:solidFill>
                            <a:srgbClr val="002060"/>
                          </a:solidFill>
                          <a:effectLst/>
                          <a:latin typeface="+mn-lt"/>
                        </a:rPr>
                        <a:t>From 1 April </a:t>
                      </a:r>
                      <a:r>
                        <a:rPr lang="en-US" sz="2000" b="1" dirty="0" smtClean="0">
                          <a:solidFill>
                            <a:srgbClr val="002060"/>
                          </a:solidFill>
                          <a:effectLst/>
                          <a:latin typeface="+mn-lt"/>
                        </a:rPr>
                        <a:t>2023 </a:t>
                      </a:r>
                      <a:r>
                        <a:rPr lang="en-US" sz="2000" b="1" dirty="0">
                          <a:solidFill>
                            <a:srgbClr val="002060"/>
                          </a:solidFill>
                          <a:effectLst/>
                          <a:latin typeface="+mn-lt"/>
                        </a:rPr>
                        <a:t>to </a:t>
                      </a:r>
                      <a:r>
                        <a:rPr lang="en-US" sz="2000" b="1" i="0" u="none" strike="noStrike" cap="none" dirty="0" smtClean="0">
                          <a:solidFill>
                            <a:srgbClr val="002060"/>
                          </a:solidFill>
                          <a:effectLst/>
                          <a:latin typeface="Arial"/>
                          <a:ea typeface="Arial"/>
                          <a:cs typeface="Arial"/>
                          <a:sym typeface="Arial"/>
                        </a:rPr>
                        <a:t>31 March </a:t>
                      </a:r>
                      <a:r>
                        <a:rPr lang="en-US" sz="2000" b="1" dirty="0" smtClean="0">
                          <a:solidFill>
                            <a:srgbClr val="002060"/>
                          </a:solidFill>
                          <a:effectLst/>
                          <a:latin typeface="+mn-lt"/>
                        </a:rPr>
                        <a:t>2024</a:t>
                      </a:r>
                      <a:endParaRPr lang="en-US" sz="2000" b="1" dirty="0">
                        <a:solidFill>
                          <a:srgbClr val="002060"/>
                        </a:solidFill>
                        <a:effectLst/>
                        <a:latin typeface="+mn-lt"/>
                      </a:endParaRPr>
                    </a:p>
                  </a:txBody>
                  <a:tcPr marL="50800" marR="50800" marT="50800" marB="50800">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algn="ctr" fontAlgn="t"/>
                      <a:r>
                        <a:rPr lang="en-IN" sz="2000" b="1" dirty="0">
                          <a:solidFill>
                            <a:srgbClr val="002060"/>
                          </a:solidFill>
                          <a:effectLst/>
                          <a:latin typeface="+mn-lt"/>
                        </a:rPr>
                        <a:t>7.1%</a:t>
                      </a:r>
                    </a:p>
                  </a:txBody>
                  <a:tcPr marL="50800" marR="50800" marT="50800" marB="50800">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r>
              <a:tr h="322639">
                <a:tc>
                  <a:txBody>
                    <a:bodyPr/>
                    <a:lstStyle/>
                    <a:p>
                      <a:pPr fontAlgn="t"/>
                      <a:r>
                        <a:rPr lang="en-US" sz="2000" b="1" dirty="0">
                          <a:solidFill>
                            <a:srgbClr val="002060"/>
                          </a:solidFill>
                          <a:effectLst/>
                          <a:latin typeface="+mn-lt"/>
                        </a:rPr>
                        <a:t>From 1 April </a:t>
                      </a:r>
                      <a:r>
                        <a:rPr lang="en-US" sz="2000" b="1" dirty="0" smtClean="0">
                          <a:solidFill>
                            <a:srgbClr val="002060"/>
                          </a:solidFill>
                          <a:effectLst/>
                          <a:latin typeface="+mn-lt"/>
                        </a:rPr>
                        <a:t>2022 </a:t>
                      </a:r>
                      <a:r>
                        <a:rPr lang="en-US" sz="2000" b="1" dirty="0">
                          <a:solidFill>
                            <a:srgbClr val="002060"/>
                          </a:solidFill>
                          <a:effectLst/>
                          <a:latin typeface="+mn-lt"/>
                        </a:rPr>
                        <a:t>to </a:t>
                      </a:r>
                      <a:r>
                        <a:rPr lang="en-US" sz="2000" b="1" i="0" u="none" strike="noStrike" cap="none" dirty="0" smtClean="0">
                          <a:solidFill>
                            <a:srgbClr val="002060"/>
                          </a:solidFill>
                          <a:effectLst/>
                          <a:latin typeface="Arial"/>
                          <a:ea typeface="Arial"/>
                          <a:cs typeface="Arial"/>
                          <a:sym typeface="Arial"/>
                        </a:rPr>
                        <a:t>31 March </a:t>
                      </a:r>
                      <a:r>
                        <a:rPr lang="en-US" sz="2000" b="1" dirty="0" smtClean="0">
                          <a:solidFill>
                            <a:srgbClr val="002060"/>
                          </a:solidFill>
                          <a:effectLst/>
                          <a:latin typeface="+mn-lt"/>
                        </a:rPr>
                        <a:t>2023</a:t>
                      </a:r>
                      <a:endParaRPr lang="en-US" sz="2000" b="1" dirty="0">
                        <a:solidFill>
                          <a:srgbClr val="002060"/>
                        </a:solidFill>
                        <a:effectLst/>
                        <a:latin typeface="+mn-lt"/>
                      </a:endParaRPr>
                    </a:p>
                  </a:txBody>
                  <a:tcPr marL="50800" marR="50800" marT="50800" marB="50800">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algn="ctr" fontAlgn="t"/>
                      <a:r>
                        <a:rPr lang="en-IN" sz="2000" b="1" dirty="0">
                          <a:solidFill>
                            <a:srgbClr val="002060"/>
                          </a:solidFill>
                          <a:effectLst/>
                          <a:latin typeface="+mn-lt"/>
                        </a:rPr>
                        <a:t>7.1%</a:t>
                      </a:r>
                    </a:p>
                  </a:txBody>
                  <a:tcPr marL="50800" marR="50800" marT="50800" marB="50800">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r>
              <a:tr h="322639">
                <a:tc>
                  <a:txBody>
                    <a:bodyPr/>
                    <a:lstStyle/>
                    <a:p>
                      <a:pPr fontAlgn="t"/>
                      <a:r>
                        <a:rPr lang="en-US" sz="2000" b="1" dirty="0">
                          <a:solidFill>
                            <a:srgbClr val="002060"/>
                          </a:solidFill>
                          <a:effectLst/>
                          <a:latin typeface="+mn-lt"/>
                        </a:rPr>
                        <a:t>From 1 April </a:t>
                      </a:r>
                      <a:r>
                        <a:rPr lang="en-US" sz="2000" b="1" dirty="0" smtClean="0">
                          <a:solidFill>
                            <a:srgbClr val="002060"/>
                          </a:solidFill>
                          <a:effectLst/>
                          <a:latin typeface="+mn-lt"/>
                        </a:rPr>
                        <a:t>2021 </a:t>
                      </a:r>
                      <a:r>
                        <a:rPr lang="en-US" sz="2000" b="1" dirty="0">
                          <a:solidFill>
                            <a:srgbClr val="002060"/>
                          </a:solidFill>
                          <a:effectLst/>
                          <a:latin typeface="+mn-lt"/>
                        </a:rPr>
                        <a:t>to </a:t>
                      </a:r>
                      <a:r>
                        <a:rPr lang="en-US" sz="2000" b="1" i="0" u="none" strike="noStrike" cap="none" dirty="0" smtClean="0">
                          <a:solidFill>
                            <a:srgbClr val="002060"/>
                          </a:solidFill>
                          <a:effectLst/>
                          <a:latin typeface="Arial"/>
                          <a:ea typeface="Arial"/>
                          <a:cs typeface="Arial"/>
                          <a:sym typeface="Arial"/>
                        </a:rPr>
                        <a:t>31 March </a:t>
                      </a:r>
                      <a:r>
                        <a:rPr lang="en-US" sz="2000" b="1" dirty="0" smtClean="0">
                          <a:solidFill>
                            <a:srgbClr val="002060"/>
                          </a:solidFill>
                          <a:effectLst/>
                          <a:latin typeface="+mn-lt"/>
                        </a:rPr>
                        <a:t>2022</a:t>
                      </a:r>
                      <a:endParaRPr lang="en-US" sz="2000" b="1" dirty="0">
                        <a:solidFill>
                          <a:srgbClr val="002060"/>
                        </a:solidFill>
                        <a:effectLst/>
                        <a:latin typeface="+mn-lt"/>
                      </a:endParaRPr>
                    </a:p>
                  </a:txBody>
                  <a:tcPr marL="50800" marR="50800" marT="50800" marB="50800">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algn="ctr" fontAlgn="t"/>
                      <a:r>
                        <a:rPr lang="en-IN" sz="2000" b="1" dirty="0">
                          <a:solidFill>
                            <a:srgbClr val="002060"/>
                          </a:solidFill>
                          <a:effectLst/>
                          <a:latin typeface="+mn-lt"/>
                        </a:rPr>
                        <a:t>7.1%</a:t>
                      </a:r>
                    </a:p>
                  </a:txBody>
                  <a:tcPr marL="50800" marR="50800" marT="50800" marB="50800">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593276764"/>
                  </a:ext>
                </a:extLst>
              </a:tr>
              <a:tr h="322639">
                <a:tc>
                  <a:txBody>
                    <a:bodyPr/>
                    <a:lstStyle/>
                    <a:p>
                      <a:pPr fontAlgn="t"/>
                      <a:r>
                        <a:rPr lang="en-US" sz="2000" b="1" dirty="0">
                          <a:solidFill>
                            <a:srgbClr val="002060"/>
                          </a:solidFill>
                          <a:effectLst/>
                          <a:latin typeface="+mn-lt"/>
                        </a:rPr>
                        <a:t>From 1 April 2020 - 31 March </a:t>
                      </a:r>
                      <a:r>
                        <a:rPr lang="en-US" sz="2000" b="1" dirty="0" smtClean="0">
                          <a:solidFill>
                            <a:srgbClr val="002060"/>
                          </a:solidFill>
                          <a:effectLst/>
                          <a:latin typeface="+mn-lt"/>
                        </a:rPr>
                        <a:t>2021</a:t>
                      </a:r>
                      <a:endParaRPr lang="en-US" sz="2000" b="1" dirty="0">
                        <a:solidFill>
                          <a:srgbClr val="002060"/>
                        </a:solidFill>
                        <a:effectLst/>
                        <a:latin typeface="+mn-lt"/>
                      </a:endParaRPr>
                    </a:p>
                  </a:txBody>
                  <a:tcPr marL="50800" marR="50800" marT="50800" marB="50800">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algn="ctr" fontAlgn="t"/>
                      <a:r>
                        <a:rPr lang="en-IN" sz="2000" b="1" dirty="0">
                          <a:solidFill>
                            <a:srgbClr val="002060"/>
                          </a:solidFill>
                          <a:effectLst/>
                          <a:latin typeface="+mn-lt"/>
                        </a:rPr>
                        <a:t>7.1%</a:t>
                      </a:r>
                    </a:p>
                  </a:txBody>
                  <a:tcPr marL="50800" marR="50800" marT="50800" marB="50800">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430038069"/>
                  </a:ext>
                </a:extLst>
              </a:tr>
              <a:tr h="32263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rgbClr val="002060"/>
                          </a:solidFill>
                          <a:latin typeface="+mn-lt"/>
                          <a:ea typeface="Calibri"/>
                          <a:cs typeface="Calibri"/>
                          <a:sym typeface="Calibri"/>
                        </a:rPr>
                        <a:t>July–September, 2019</a:t>
                      </a:r>
                      <a:endParaRPr sz="2000" b="1" dirty="0">
                        <a:solidFill>
                          <a:srgbClr val="002060"/>
                        </a:solidFill>
                        <a:latin typeface="+mn-lt"/>
                      </a:endParaRPr>
                    </a:p>
                  </a:txBody>
                  <a:tcPr marL="24375" marR="24375" marT="24375" marB="24375" anchor="ctr">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IN" sz="2000" b="1" dirty="0">
                          <a:solidFill>
                            <a:srgbClr val="002060"/>
                          </a:solidFill>
                          <a:latin typeface="+mn-lt"/>
                        </a:rPr>
                        <a:t>7.9%</a:t>
                      </a:r>
                      <a:endParaRPr sz="2000" b="1" dirty="0">
                        <a:solidFill>
                          <a:srgbClr val="002060"/>
                        </a:solidFill>
                        <a:latin typeface="+mn-lt"/>
                      </a:endParaRPr>
                    </a:p>
                  </a:txBody>
                  <a:tcPr marL="24375" marR="24375" marT="24375" marB="24375" anchor="ctr">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3780729880"/>
                  </a:ext>
                </a:extLst>
              </a:tr>
              <a:tr h="322639">
                <a:tc>
                  <a:txBody>
                    <a:bodyPr/>
                    <a:lstStyle/>
                    <a:p>
                      <a:pPr marL="0" marR="0" lvl="0" indent="0" algn="l" rtl="0">
                        <a:spcBef>
                          <a:spcPts val="0"/>
                        </a:spcBef>
                        <a:spcAft>
                          <a:spcPts val="0"/>
                        </a:spcAft>
                        <a:buNone/>
                      </a:pPr>
                      <a:r>
                        <a:rPr lang="en-US" sz="2000" b="1" u="none" strike="noStrike" cap="none" dirty="0">
                          <a:solidFill>
                            <a:srgbClr val="002060"/>
                          </a:solidFill>
                          <a:latin typeface="+mn-lt"/>
                          <a:ea typeface="Calibri"/>
                          <a:cs typeface="Calibri"/>
                          <a:sym typeface="Calibri"/>
                        </a:rPr>
                        <a:t>April –June, 2019</a:t>
                      </a:r>
                      <a:endParaRPr sz="2000" b="1" dirty="0">
                        <a:solidFill>
                          <a:srgbClr val="002060"/>
                        </a:solidFill>
                        <a:latin typeface="+mn-lt"/>
                      </a:endParaRPr>
                    </a:p>
                  </a:txBody>
                  <a:tcPr marL="24375" marR="24375" marT="24375" marB="24375" anchor="ctr">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1" dirty="0" smtClean="0">
                          <a:solidFill>
                            <a:srgbClr val="002060"/>
                          </a:solidFill>
                          <a:latin typeface="+mn-lt"/>
                          <a:ea typeface="Calibri"/>
                          <a:cs typeface="Calibri"/>
                          <a:sym typeface="Calibri"/>
                        </a:rPr>
                        <a:t>8.0%</a:t>
                      </a:r>
                      <a:endParaRPr sz="2000" b="1" dirty="0">
                        <a:solidFill>
                          <a:srgbClr val="002060"/>
                        </a:solidFill>
                        <a:latin typeface="+mn-lt"/>
                      </a:endParaRPr>
                    </a:p>
                  </a:txBody>
                  <a:tcPr marL="24375" marR="24375" marT="24375" marB="24375" anchor="ctr">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2279772004"/>
                  </a:ext>
                </a:extLst>
              </a:tr>
              <a:tr h="322639">
                <a:tc>
                  <a:txBody>
                    <a:bodyPr/>
                    <a:lstStyle/>
                    <a:p>
                      <a:pPr marL="0" marR="0" lvl="0" indent="0" algn="l" rtl="0">
                        <a:spcBef>
                          <a:spcPts val="0"/>
                        </a:spcBef>
                        <a:spcAft>
                          <a:spcPts val="0"/>
                        </a:spcAft>
                        <a:buNone/>
                      </a:pPr>
                      <a:r>
                        <a:rPr lang="en-US" sz="2000" b="1" i="0" u="none" strike="noStrike" cap="none" dirty="0" smtClean="0">
                          <a:solidFill>
                            <a:srgbClr val="002060"/>
                          </a:solidFill>
                          <a:latin typeface="Arial"/>
                          <a:ea typeface="Calibri"/>
                          <a:cs typeface="Calibri"/>
                          <a:sym typeface="Calibri"/>
                        </a:rPr>
                        <a:t>October 2018</a:t>
                      </a:r>
                      <a:r>
                        <a:rPr lang="en-US" sz="2000" b="1" i="0" u="none" strike="noStrike" cap="none" baseline="0" dirty="0" smtClean="0">
                          <a:solidFill>
                            <a:srgbClr val="002060"/>
                          </a:solidFill>
                          <a:latin typeface="Arial"/>
                          <a:ea typeface="Calibri"/>
                          <a:cs typeface="Calibri"/>
                          <a:sym typeface="Calibri"/>
                        </a:rPr>
                        <a:t> </a:t>
                      </a:r>
                      <a:r>
                        <a:rPr lang="en-US" sz="2000" b="1" dirty="0" smtClean="0">
                          <a:solidFill>
                            <a:srgbClr val="002060"/>
                          </a:solidFill>
                          <a:latin typeface="+mn-lt"/>
                          <a:ea typeface="Calibri"/>
                          <a:cs typeface="Calibri"/>
                          <a:sym typeface="Calibri"/>
                        </a:rPr>
                        <a:t> </a:t>
                      </a:r>
                      <a:r>
                        <a:rPr lang="en-US" sz="2000" b="1" dirty="0">
                          <a:solidFill>
                            <a:srgbClr val="002060"/>
                          </a:solidFill>
                          <a:latin typeface="+mn-lt"/>
                          <a:ea typeface="Calibri"/>
                          <a:cs typeface="Calibri"/>
                          <a:sym typeface="Calibri"/>
                        </a:rPr>
                        <a:t>–March, 2019</a:t>
                      </a:r>
                      <a:endParaRPr sz="2000" b="1" dirty="0">
                        <a:solidFill>
                          <a:srgbClr val="002060"/>
                        </a:solidFill>
                        <a:latin typeface="+mn-lt"/>
                      </a:endParaRPr>
                    </a:p>
                  </a:txBody>
                  <a:tcPr marL="24375" marR="24375" marT="24375" marB="24375" anchor="ctr">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1" dirty="0" smtClean="0">
                          <a:solidFill>
                            <a:srgbClr val="002060"/>
                          </a:solidFill>
                          <a:latin typeface="+mn-lt"/>
                          <a:ea typeface="Calibri"/>
                          <a:cs typeface="Calibri"/>
                          <a:sym typeface="Calibri"/>
                        </a:rPr>
                        <a:t>8.0%</a:t>
                      </a:r>
                      <a:endParaRPr sz="2000" b="1" dirty="0">
                        <a:solidFill>
                          <a:srgbClr val="002060"/>
                        </a:solidFill>
                        <a:latin typeface="+mn-lt"/>
                      </a:endParaRPr>
                    </a:p>
                  </a:txBody>
                  <a:tcPr marL="24375" marR="24375" marT="24375" marB="24375" anchor="ctr">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92626102"/>
                  </a:ext>
                </a:extLst>
              </a:tr>
              <a:tr h="322639">
                <a:tc>
                  <a:txBody>
                    <a:bodyPr/>
                    <a:lstStyle/>
                    <a:p>
                      <a:pPr marL="0" marR="0" lvl="0" indent="0" algn="l" rtl="0">
                        <a:spcBef>
                          <a:spcPts val="0"/>
                        </a:spcBef>
                        <a:spcAft>
                          <a:spcPts val="0"/>
                        </a:spcAft>
                        <a:buNone/>
                      </a:pPr>
                      <a:r>
                        <a:rPr lang="en-US" sz="2000" b="1" dirty="0" smtClean="0">
                          <a:solidFill>
                            <a:srgbClr val="002060"/>
                          </a:solidFill>
                          <a:latin typeface="+mn-lt"/>
                          <a:ea typeface="Calibri"/>
                          <a:cs typeface="Calibri"/>
                          <a:sym typeface="Calibri"/>
                        </a:rPr>
                        <a:t>July – </a:t>
                      </a:r>
                      <a:r>
                        <a:rPr lang="en-US" sz="2000" b="1" i="0" u="none" strike="noStrike" cap="none" dirty="0" smtClean="0">
                          <a:solidFill>
                            <a:srgbClr val="002060"/>
                          </a:solidFill>
                          <a:latin typeface="Arial"/>
                          <a:ea typeface="Calibri"/>
                          <a:cs typeface="Calibri"/>
                          <a:sym typeface="Calibri"/>
                        </a:rPr>
                        <a:t>December</a:t>
                      </a:r>
                      <a:r>
                        <a:rPr lang="en-US" sz="2000" b="1" dirty="0" smtClean="0">
                          <a:solidFill>
                            <a:srgbClr val="002060"/>
                          </a:solidFill>
                          <a:latin typeface="+mn-lt"/>
                          <a:ea typeface="Calibri"/>
                          <a:cs typeface="Calibri"/>
                          <a:sym typeface="Calibri"/>
                        </a:rPr>
                        <a:t>, </a:t>
                      </a:r>
                      <a:r>
                        <a:rPr lang="en-US" sz="2000" b="1" dirty="0">
                          <a:solidFill>
                            <a:srgbClr val="002060"/>
                          </a:solidFill>
                          <a:latin typeface="+mn-lt"/>
                          <a:ea typeface="Calibri"/>
                          <a:cs typeface="Calibri"/>
                          <a:sym typeface="Calibri"/>
                        </a:rPr>
                        <a:t>2017</a:t>
                      </a:r>
                      <a:endParaRPr sz="2000" b="1" dirty="0">
                        <a:solidFill>
                          <a:srgbClr val="002060"/>
                        </a:solidFill>
                        <a:latin typeface="+mn-lt"/>
                      </a:endParaRPr>
                    </a:p>
                  </a:txBody>
                  <a:tcPr marL="24375" marR="24375" marT="24375" marB="24375" anchor="ctr">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1" dirty="0">
                          <a:solidFill>
                            <a:srgbClr val="002060"/>
                          </a:solidFill>
                          <a:latin typeface="+mn-lt"/>
                          <a:ea typeface="Calibri"/>
                          <a:cs typeface="Calibri"/>
                          <a:sym typeface="Calibri"/>
                        </a:rPr>
                        <a:t>7.8%</a:t>
                      </a:r>
                      <a:endParaRPr sz="2000" b="1" dirty="0">
                        <a:solidFill>
                          <a:srgbClr val="002060"/>
                        </a:solidFill>
                        <a:latin typeface="+mn-lt"/>
                      </a:endParaRPr>
                    </a:p>
                  </a:txBody>
                  <a:tcPr marL="24375" marR="24375" marT="24375" marB="24375" anchor="ctr">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898517926"/>
                  </a:ext>
                </a:extLst>
              </a:tr>
              <a:tr h="322639">
                <a:tc>
                  <a:txBody>
                    <a:bodyPr/>
                    <a:lstStyle/>
                    <a:p>
                      <a:pPr marL="0" marR="0" lvl="0" indent="0" algn="l" rtl="0">
                        <a:spcBef>
                          <a:spcPts val="0"/>
                        </a:spcBef>
                        <a:spcAft>
                          <a:spcPts val="0"/>
                        </a:spcAft>
                        <a:buNone/>
                      </a:pPr>
                      <a:r>
                        <a:rPr lang="en-US" sz="2000" b="1" dirty="0" smtClean="0">
                          <a:solidFill>
                            <a:srgbClr val="002060"/>
                          </a:solidFill>
                          <a:latin typeface="+mn-lt"/>
                          <a:ea typeface="Calibri"/>
                          <a:cs typeface="Calibri"/>
                          <a:sym typeface="Calibri"/>
                        </a:rPr>
                        <a:t>April –</a:t>
                      </a:r>
                      <a:r>
                        <a:rPr lang="en-US" sz="2000" b="1" dirty="0">
                          <a:solidFill>
                            <a:srgbClr val="002060"/>
                          </a:solidFill>
                          <a:latin typeface="+mn-lt"/>
                          <a:ea typeface="Calibri"/>
                          <a:cs typeface="Calibri"/>
                          <a:sym typeface="Calibri"/>
                        </a:rPr>
                        <a:t>June, 2017</a:t>
                      </a:r>
                      <a:endParaRPr sz="2000" b="1" dirty="0">
                        <a:solidFill>
                          <a:srgbClr val="002060"/>
                        </a:solidFill>
                        <a:latin typeface="+mn-lt"/>
                      </a:endParaRPr>
                    </a:p>
                  </a:txBody>
                  <a:tcPr marL="24375" marR="24375" marT="24375" marB="24375" anchor="ctr">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1" dirty="0">
                          <a:solidFill>
                            <a:srgbClr val="002060"/>
                          </a:solidFill>
                          <a:latin typeface="+mn-lt"/>
                          <a:ea typeface="Calibri"/>
                          <a:cs typeface="Calibri"/>
                          <a:sym typeface="Calibri"/>
                        </a:rPr>
                        <a:t>7.9%</a:t>
                      </a:r>
                      <a:endParaRPr sz="2000" b="1" dirty="0">
                        <a:solidFill>
                          <a:srgbClr val="002060"/>
                        </a:solidFill>
                        <a:latin typeface="+mn-lt"/>
                      </a:endParaRPr>
                    </a:p>
                  </a:txBody>
                  <a:tcPr marL="24375" marR="24375" marT="24375" marB="24375" anchor="ctr">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693740676"/>
                  </a:ext>
                </a:extLst>
              </a:tr>
              <a:tr h="431432">
                <a:tc>
                  <a:txBody>
                    <a:bodyPr/>
                    <a:lstStyle/>
                    <a:p>
                      <a:pPr marL="0" marR="0" lvl="0" indent="0" algn="l" rtl="0">
                        <a:spcBef>
                          <a:spcPts val="0"/>
                        </a:spcBef>
                        <a:spcAft>
                          <a:spcPts val="0"/>
                        </a:spcAft>
                        <a:buNone/>
                      </a:pPr>
                      <a:r>
                        <a:rPr lang="en-US" sz="2000" b="1" dirty="0">
                          <a:solidFill>
                            <a:srgbClr val="002060"/>
                          </a:solidFill>
                          <a:latin typeface="+mn-lt"/>
                          <a:ea typeface="Calibri"/>
                          <a:cs typeface="Calibri"/>
                          <a:sym typeface="Calibri"/>
                        </a:rPr>
                        <a:t>January–March , 2017</a:t>
                      </a:r>
                      <a:endParaRPr sz="2000" dirty="0">
                        <a:solidFill>
                          <a:srgbClr val="002060"/>
                        </a:solidFill>
                        <a:latin typeface="+mn-lt"/>
                      </a:endParaRPr>
                    </a:p>
                  </a:txBody>
                  <a:tcPr marL="24375" marR="24375" marT="24375" marB="24375" anchor="ctr">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1" dirty="0">
                          <a:solidFill>
                            <a:srgbClr val="002060"/>
                          </a:solidFill>
                          <a:latin typeface="+mn-lt"/>
                          <a:ea typeface="Calibri"/>
                          <a:cs typeface="Calibri"/>
                          <a:sym typeface="Calibri"/>
                        </a:rPr>
                        <a:t>8.0%</a:t>
                      </a:r>
                      <a:endParaRPr sz="2000" dirty="0">
                        <a:solidFill>
                          <a:srgbClr val="002060"/>
                        </a:solidFill>
                        <a:latin typeface="+mn-lt"/>
                      </a:endParaRPr>
                    </a:p>
                  </a:txBody>
                  <a:tcPr marL="24375" marR="24375" marT="24375" marB="24375" anchor="ctr">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3366763543"/>
                  </a:ext>
                </a:extLst>
              </a:tr>
            </a:tbl>
          </a:graphicData>
        </a:graphic>
      </p:graphicFrame>
      <p:graphicFrame>
        <p:nvGraphicFramePr>
          <p:cNvPr id="135" name="Google Shape;135;p8"/>
          <p:cNvGraphicFramePr/>
          <p:nvPr>
            <p:extLst>
              <p:ext uri="{D42A27DB-BD31-4B8C-83A1-F6EECF244321}">
                <p14:modId xmlns:p14="http://schemas.microsoft.com/office/powerpoint/2010/main" val="1108032635"/>
              </p:ext>
            </p:extLst>
          </p:nvPr>
        </p:nvGraphicFramePr>
        <p:xfrm>
          <a:off x="6748272" y="941297"/>
          <a:ext cx="5443721" cy="4638840"/>
        </p:xfrm>
        <a:graphic>
          <a:graphicData uri="http://schemas.openxmlformats.org/drawingml/2006/table">
            <a:tbl>
              <a:tblPr>
                <a:noFill/>
                <a:tableStyleId>{CCD946BD-10CD-4527-8060-1D251BC915A5}</a:tableStyleId>
              </a:tblPr>
              <a:tblGrid>
                <a:gridCol w="4264871">
                  <a:extLst>
                    <a:ext uri="{9D8B030D-6E8A-4147-A177-3AD203B41FA5}">
                      <a16:colId xmlns="" xmlns:a16="http://schemas.microsoft.com/office/drawing/2014/main" val="20000"/>
                    </a:ext>
                  </a:extLst>
                </a:gridCol>
                <a:gridCol w="1178850">
                  <a:extLst>
                    <a:ext uri="{9D8B030D-6E8A-4147-A177-3AD203B41FA5}">
                      <a16:colId xmlns="" xmlns:a16="http://schemas.microsoft.com/office/drawing/2014/main" val="20001"/>
                    </a:ext>
                  </a:extLst>
                </a:gridCol>
              </a:tblGrid>
              <a:tr h="394275">
                <a:tc>
                  <a:txBody>
                    <a:bodyPr/>
                    <a:lstStyle/>
                    <a:p>
                      <a:pPr marL="0" marR="0" lvl="0" indent="0" algn="ctr" rtl="0">
                        <a:spcBef>
                          <a:spcPts val="0"/>
                        </a:spcBef>
                        <a:spcAft>
                          <a:spcPts val="0"/>
                        </a:spcAft>
                        <a:buNone/>
                      </a:pPr>
                      <a:r>
                        <a:rPr lang="en-US" sz="2400" b="1" dirty="0">
                          <a:solidFill>
                            <a:schemeClr val="lt1"/>
                          </a:solidFill>
                        </a:rPr>
                        <a:t>Period</a:t>
                      </a:r>
                      <a:endParaRPr sz="2400" dirty="0">
                        <a:solidFill>
                          <a:schemeClr val="lt1"/>
                        </a:solidFill>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052F5F"/>
                    </a:solidFill>
                  </a:tcPr>
                </a:tc>
                <a:tc>
                  <a:txBody>
                    <a:bodyPr/>
                    <a:lstStyle/>
                    <a:p>
                      <a:pPr marL="0" marR="0" lvl="0" indent="0" algn="ctr" rtl="0">
                        <a:spcBef>
                          <a:spcPts val="0"/>
                        </a:spcBef>
                        <a:spcAft>
                          <a:spcPts val="0"/>
                        </a:spcAft>
                        <a:buNone/>
                      </a:pPr>
                      <a:r>
                        <a:rPr lang="en-US" sz="2400" b="1">
                          <a:solidFill>
                            <a:schemeClr val="lt1"/>
                          </a:solidFill>
                        </a:rPr>
                        <a:t>Rate</a:t>
                      </a:r>
                      <a:endParaRPr sz="2400">
                        <a:solidFill>
                          <a:schemeClr val="lt1"/>
                        </a:solidFill>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052F5F"/>
                    </a:solidFill>
                  </a:tcPr>
                </a:tc>
                <a:extLst>
                  <a:ext uri="{0D108BD9-81ED-4DB2-BD59-A6C34878D82A}">
                    <a16:rowId xmlns="" xmlns:a16="http://schemas.microsoft.com/office/drawing/2014/main" val="10000"/>
                  </a:ext>
                </a:extLst>
              </a:tr>
              <a:tr h="368950">
                <a:tc>
                  <a:txBody>
                    <a:bodyPr/>
                    <a:lstStyle/>
                    <a:p>
                      <a:pPr marL="0" marR="0" lvl="0" indent="0" algn="l" rtl="0">
                        <a:spcBef>
                          <a:spcPts val="0"/>
                        </a:spcBef>
                        <a:spcAft>
                          <a:spcPts val="0"/>
                        </a:spcAft>
                        <a:buNone/>
                      </a:pPr>
                      <a:r>
                        <a:rPr lang="en-US" sz="2200" b="1" dirty="0" smtClean="0">
                          <a:solidFill>
                            <a:srgbClr val="002060"/>
                          </a:solidFill>
                        </a:rPr>
                        <a:t>July – December, </a:t>
                      </a:r>
                      <a:r>
                        <a:rPr lang="en-US" sz="2200" b="1" dirty="0">
                          <a:solidFill>
                            <a:srgbClr val="002060"/>
                          </a:solidFill>
                        </a:rPr>
                        <a:t>2016</a:t>
                      </a:r>
                      <a:endParaRPr dirty="0"/>
                    </a:p>
                  </a:txBody>
                  <a:tcPr marL="24375" marR="24375" marT="24375" marB="24375" anchor="ctr">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8.1%</a:t>
                      </a:r>
                      <a:endParaRPr dirty="0"/>
                    </a:p>
                  </a:txBody>
                  <a:tcPr marL="24375" marR="24375" marT="24375" marB="24375" anchor="ctr">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368950">
                <a:tc>
                  <a:txBody>
                    <a:bodyPr/>
                    <a:lstStyle/>
                    <a:p>
                      <a:pPr marL="0" marR="0" lvl="0" indent="0" algn="l" rtl="0">
                        <a:spcBef>
                          <a:spcPts val="0"/>
                        </a:spcBef>
                        <a:spcAft>
                          <a:spcPts val="0"/>
                        </a:spcAft>
                        <a:buNone/>
                      </a:pPr>
                      <a:r>
                        <a:rPr lang="en-US" sz="2200" b="1" dirty="0" smtClean="0">
                          <a:solidFill>
                            <a:srgbClr val="002060"/>
                          </a:solidFill>
                        </a:rPr>
                        <a:t>April – June</a:t>
                      </a:r>
                      <a:r>
                        <a:rPr lang="en-US" sz="2200" b="1" dirty="0">
                          <a:solidFill>
                            <a:srgbClr val="002060"/>
                          </a:solidFill>
                        </a:rPr>
                        <a:t>, 2016</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8.1%</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368950">
                <a:tc>
                  <a:txBody>
                    <a:bodyPr/>
                    <a:lstStyle/>
                    <a:p>
                      <a:pPr marL="0" marR="0" lvl="0" indent="0" algn="l" rtl="0">
                        <a:spcBef>
                          <a:spcPts val="0"/>
                        </a:spcBef>
                        <a:spcAft>
                          <a:spcPts val="0"/>
                        </a:spcAft>
                        <a:buNone/>
                      </a:pPr>
                      <a:r>
                        <a:rPr lang="en-US" sz="2200" b="1">
                          <a:solidFill>
                            <a:srgbClr val="002060"/>
                          </a:solidFill>
                        </a:rPr>
                        <a:t>April 2015– March 2016</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8.7%</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368950">
                <a:tc>
                  <a:txBody>
                    <a:bodyPr/>
                    <a:lstStyle/>
                    <a:p>
                      <a:pPr marL="0" marR="0" lvl="0" indent="0" algn="l" rtl="0">
                        <a:spcBef>
                          <a:spcPts val="0"/>
                        </a:spcBef>
                        <a:spcAft>
                          <a:spcPts val="0"/>
                        </a:spcAft>
                        <a:buNone/>
                      </a:pPr>
                      <a:r>
                        <a:rPr lang="en-US" sz="2200" b="1">
                          <a:solidFill>
                            <a:srgbClr val="002060"/>
                          </a:solidFill>
                        </a:rPr>
                        <a:t>April 2014 – March 2015</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8.7%</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368950">
                <a:tc>
                  <a:txBody>
                    <a:bodyPr/>
                    <a:lstStyle/>
                    <a:p>
                      <a:pPr marL="0" marR="0" lvl="0" indent="0" algn="l" rtl="0">
                        <a:spcBef>
                          <a:spcPts val="0"/>
                        </a:spcBef>
                        <a:spcAft>
                          <a:spcPts val="0"/>
                        </a:spcAft>
                        <a:buNone/>
                      </a:pPr>
                      <a:r>
                        <a:rPr lang="en-US" sz="2200" b="1">
                          <a:solidFill>
                            <a:srgbClr val="002060"/>
                          </a:solidFill>
                        </a:rPr>
                        <a:t>April 2013 – March 2014</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8.7%</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368950">
                <a:tc>
                  <a:txBody>
                    <a:bodyPr/>
                    <a:lstStyle/>
                    <a:p>
                      <a:pPr marL="0" marR="0" lvl="0" indent="0" algn="l" rtl="0">
                        <a:spcBef>
                          <a:spcPts val="0"/>
                        </a:spcBef>
                        <a:spcAft>
                          <a:spcPts val="0"/>
                        </a:spcAft>
                        <a:buNone/>
                      </a:pPr>
                      <a:r>
                        <a:rPr lang="en-US" sz="2200" b="1">
                          <a:solidFill>
                            <a:srgbClr val="002060"/>
                          </a:solidFill>
                        </a:rPr>
                        <a:t>April 2012 – March 2013</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8.8%</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r h="368950">
                <a:tc>
                  <a:txBody>
                    <a:bodyPr/>
                    <a:lstStyle/>
                    <a:p>
                      <a:pPr marL="0" marR="0" lvl="0" indent="0" algn="l" rtl="0">
                        <a:spcBef>
                          <a:spcPts val="0"/>
                        </a:spcBef>
                        <a:spcAft>
                          <a:spcPts val="0"/>
                        </a:spcAft>
                        <a:buNone/>
                      </a:pPr>
                      <a:r>
                        <a:rPr lang="en-US" sz="2200" b="1">
                          <a:solidFill>
                            <a:srgbClr val="002060"/>
                          </a:solidFill>
                        </a:rPr>
                        <a:t>December 2011 – March 2012*</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8.6%</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08"/>
                  </a:ext>
                </a:extLst>
              </a:tr>
              <a:tr h="368950">
                <a:tc>
                  <a:txBody>
                    <a:bodyPr/>
                    <a:lstStyle/>
                    <a:p>
                      <a:pPr marL="0" marR="0" lvl="0" indent="0" algn="l" rtl="0">
                        <a:spcBef>
                          <a:spcPts val="0"/>
                        </a:spcBef>
                        <a:spcAft>
                          <a:spcPts val="0"/>
                        </a:spcAft>
                        <a:buNone/>
                      </a:pPr>
                      <a:r>
                        <a:rPr lang="en-US" sz="2200" b="1">
                          <a:solidFill>
                            <a:srgbClr val="002060"/>
                          </a:solidFill>
                        </a:rPr>
                        <a:t>April 2011 – December 2011</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8.0%</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09"/>
                  </a:ext>
                </a:extLst>
              </a:tr>
              <a:tr h="368950">
                <a:tc>
                  <a:txBody>
                    <a:bodyPr/>
                    <a:lstStyle/>
                    <a:p>
                      <a:pPr marL="0" marR="0" lvl="0" indent="0" algn="l" rtl="0">
                        <a:spcBef>
                          <a:spcPts val="0"/>
                        </a:spcBef>
                        <a:spcAft>
                          <a:spcPts val="0"/>
                        </a:spcAft>
                        <a:buNone/>
                      </a:pPr>
                      <a:r>
                        <a:rPr lang="en-US" sz="2200" b="1">
                          <a:solidFill>
                            <a:srgbClr val="002060"/>
                          </a:solidFill>
                        </a:rPr>
                        <a:t>April 2010 – March 2011</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8.0%</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10"/>
                  </a:ext>
                </a:extLst>
              </a:tr>
              <a:tr h="368950">
                <a:tc>
                  <a:txBody>
                    <a:bodyPr/>
                    <a:lstStyle/>
                    <a:p>
                      <a:pPr marL="0" marR="0" lvl="0" indent="0" algn="l" rtl="0">
                        <a:spcBef>
                          <a:spcPts val="0"/>
                        </a:spcBef>
                        <a:spcAft>
                          <a:spcPts val="0"/>
                        </a:spcAft>
                        <a:buNone/>
                      </a:pPr>
                      <a:r>
                        <a:rPr lang="en-US" sz="2200" b="1">
                          <a:solidFill>
                            <a:srgbClr val="002060"/>
                          </a:solidFill>
                        </a:rPr>
                        <a:t>April 2009 – March 2010</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8.0%</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11"/>
                  </a:ext>
                </a:extLst>
              </a:tr>
              <a:tr h="368950">
                <a:tc>
                  <a:txBody>
                    <a:bodyPr/>
                    <a:lstStyle/>
                    <a:p>
                      <a:pPr marL="0" marR="0" lvl="0" indent="0" algn="l" rtl="0">
                        <a:spcBef>
                          <a:spcPts val="0"/>
                        </a:spcBef>
                        <a:spcAft>
                          <a:spcPts val="0"/>
                        </a:spcAft>
                        <a:buNone/>
                      </a:pPr>
                      <a:r>
                        <a:rPr lang="en-US" sz="2200" b="1">
                          <a:solidFill>
                            <a:srgbClr val="002060"/>
                          </a:solidFill>
                        </a:rPr>
                        <a:t>April 2008 – March 2009</a:t>
                      </a:r>
                      <a:endParaRPr/>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200" b="1" dirty="0">
                          <a:solidFill>
                            <a:srgbClr val="002060"/>
                          </a:solidFill>
                        </a:rPr>
                        <a:t>8.0%</a:t>
                      </a:r>
                      <a:endParaRPr dirty="0"/>
                    </a:p>
                  </a:txBody>
                  <a:tcPr marL="24375" marR="24375"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 xmlns:a16="http://schemas.microsoft.com/office/drawing/2014/main" val="100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838200" y="109632"/>
            <a:ext cx="11223812" cy="10199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6000"/>
              </a:buClr>
              <a:buSzPts val="4200"/>
              <a:buFont typeface="Arial Black"/>
              <a:buNone/>
            </a:pPr>
            <a:r>
              <a:rPr lang="en-US" sz="4200" b="1">
                <a:solidFill>
                  <a:srgbClr val="7F6000"/>
                </a:solidFill>
                <a:latin typeface="Arial Black"/>
                <a:ea typeface="Arial Black"/>
                <a:cs typeface="Arial Black"/>
                <a:sym typeface="Arial Black"/>
              </a:rPr>
              <a:t>PREMATURE CLOSURE OF ACCOUNT</a:t>
            </a:r>
            <a:endParaRPr sz="4200">
              <a:solidFill>
                <a:srgbClr val="7F6000"/>
              </a:solidFill>
              <a:latin typeface="Arial Black"/>
              <a:ea typeface="Arial Black"/>
              <a:cs typeface="Arial Black"/>
              <a:sym typeface="Arial Black"/>
            </a:endParaRPr>
          </a:p>
        </p:txBody>
      </p:sp>
      <p:sp>
        <p:nvSpPr>
          <p:cNvPr id="141" name="Google Shape;141;p9"/>
          <p:cNvSpPr txBox="1">
            <a:spLocks noGrp="1"/>
          </p:cNvSpPr>
          <p:nvPr>
            <p:ph type="body" idx="1"/>
          </p:nvPr>
        </p:nvSpPr>
        <p:spPr>
          <a:xfrm>
            <a:off x="838200" y="897777"/>
            <a:ext cx="11062447" cy="535510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7030A0"/>
              </a:buClr>
              <a:buSzPts val="3200"/>
              <a:buNone/>
            </a:pPr>
            <a:r>
              <a:rPr lang="en-US" sz="3200" b="1">
                <a:solidFill>
                  <a:srgbClr val="7030A0"/>
                </a:solidFill>
              </a:rPr>
              <a:t>Premature closure of PPF Account is</a:t>
            </a:r>
            <a:r>
              <a:rPr lang="en-US" sz="3200">
                <a:solidFill>
                  <a:srgbClr val="7030A0"/>
                </a:solidFill>
              </a:rPr>
              <a:t> a</a:t>
            </a:r>
            <a:r>
              <a:rPr lang="en-US" sz="3200" b="1">
                <a:solidFill>
                  <a:srgbClr val="7030A0"/>
                </a:solidFill>
              </a:rPr>
              <a:t>llowed only after 5 years in the following cases:</a:t>
            </a:r>
            <a:endParaRPr/>
          </a:p>
          <a:p>
            <a:pPr marL="457200" lvl="0" indent="-457200" algn="just" rtl="0">
              <a:lnSpc>
                <a:spcPct val="90000"/>
              </a:lnSpc>
              <a:spcBef>
                <a:spcPts val="1000"/>
              </a:spcBef>
              <a:spcAft>
                <a:spcPts val="0"/>
              </a:spcAft>
              <a:buClr>
                <a:srgbClr val="7030A0"/>
              </a:buClr>
              <a:buSzPts val="3200"/>
              <a:buFont typeface="Calibri"/>
              <a:buAutoNum type="arabicPeriod"/>
            </a:pPr>
            <a:r>
              <a:rPr lang="en-US" sz="3200" b="1">
                <a:solidFill>
                  <a:srgbClr val="7030A0"/>
                </a:solidFill>
              </a:rPr>
              <a:t>On the death of the depositor (without any locking period);</a:t>
            </a:r>
            <a:endParaRPr/>
          </a:p>
          <a:p>
            <a:pPr marL="457200" lvl="0" indent="-457200" algn="just" rtl="0">
              <a:lnSpc>
                <a:spcPct val="90000"/>
              </a:lnSpc>
              <a:spcBef>
                <a:spcPts val="1000"/>
              </a:spcBef>
              <a:spcAft>
                <a:spcPts val="0"/>
              </a:spcAft>
              <a:buClr>
                <a:srgbClr val="7030A0"/>
              </a:buClr>
              <a:buSzPts val="3200"/>
              <a:buFont typeface="Calibri"/>
              <a:buAutoNum type="arabicPeriod"/>
            </a:pPr>
            <a:r>
              <a:rPr lang="en-US" sz="3200" b="1">
                <a:solidFill>
                  <a:srgbClr val="7030A0"/>
                </a:solidFill>
              </a:rPr>
              <a:t>That the amount is required for the treatment of serious ailments or life threatening diseases of the account holder, spouse, dependent children or parents, on production of supporting documents from competent medical authority;</a:t>
            </a:r>
            <a:endParaRPr/>
          </a:p>
          <a:p>
            <a:pPr marL="457200" lvl="0" indent="-457200" algn="just" rtl="0">
              <a:lnSpc>
                <a:spcPct val="90000"/>
              </a:lnSpc>
              <a:spcBef>
                <a:spcPts val="1000"/>
              </a:spcBef>
              <a:spcAft>
                <a:spcPts val="0"/>
              </a:spcAft>
              <a:buClr>
                <a:srgbClr val="7030A0"/>
              </a:buClr>
              <a:buSzPts val="3200"/>
              <a:buFont typeface="Calibri"/>
              <a:buAutoNum type="arabicPeriod"/>
            </a:pPr>
            <a:r>
              <a:rPr lang="en-US" sz="3200" b="1">
                <a:solidFill>
                  <a:srgbClr val="7030A0"/>
                </a:solidFill>
              </a:rPr>
              <a:t>That the amount is required for higher education of the account holder or minor account holder, on production of documents and fee bills in confirmation of admission in a recognize institute in India or abroad.</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slow" p14:dur="2750">
        <p14:glitter pattern="hexago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 calcmode="lin" valueType="num">
                                      <p:cBhvr additive="base">
                                        <p:cTn id="7" dur="500"/>
                                        <p:tgtEl>
                                          <p:spTgt spid="14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 calcmode="lin" valueType="num">
                                      <p:cBhvr additive="base">
                                        <p:cTn id="12" dur="500"/>
                                        <p:tgtEl>
                                          <p:spTgt spid="14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 calcmode="lin" valueType="num">
                                      <p:cBhvr additive="base">
                                        <p:cTn id="17" dur="500"/>
                                        <p:tgtEl>
                                          <p:spTgt spid="14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 calcmode="lin" valueType="num">
                                      <p:cBhvr additive="base">
                                        <p:cTn id="22" dur="500"/>
                                        <p:tgtEl>
                                          <p:spTgt spid="14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 calcmode="lin" valueType="num">
                                      <p:cBhvr additive="base">
                                        <p:cTn id="27" dur="500"/>
                                        <p:tgtEl>
                                          <p:spTgt spid="141">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1542</Words>
  <Application>Microsoft Office PowerPoint</Application>
  <PresentationFormat>Widescreen</PresentationFormat>
  <Paragraphs>250</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Aharoni</vt:lpstr>
      <vt:lpstr>Arial</vt:lpstr>
      <vt:lpstr>Noto Sans Symbols</vt:lpstr>
      <vt:lpstr>Calibri</vt:lpstr>
      <vt:lpstr>Arial Black</vt:lpstr>
      <vt:lpstr>Algerian</vt:lpstr>
      <vt:lpstr>Mangal</vt:lpstr>
      <vt:lpstr>Office Theme</vt:lpstr>
      <vt:lpstr>PUBLIC PROVIDENT (PPF) FUND ACCOUNT</vt:lpstr>
      <vt:lpstr>INTRODUCTION OF PPF SCHEME</vt:lpstr>
      <vt:lpstr>WHO CAN OPEN THE PPF ACCOUNT?</vt:lpstr>
      <vt:lpstr>OPENING AND OPERATION OF PPF ACCOUNT</vt:lpstr>
      <vt:lpstr>INVESTMENT IN  PPF ACCOUNT</vt:lpstr>
      <vt:lpstr>MATURITY PERIOD OF  PPF ACCOUNT</vt:lpstr>
      <vt:lpstr>INTEREST PAYABLE</vt:lpstr>
      <vt:lpstr>PPF INTEREST RATES FOR THE PAST 10 YEARS </vt:lpstr>
      <vt:lpstr>PREMATURE CLOSURE OF ACCOUNT</vt:lpstr>
      <vt:lpstr>LOAN AGAINST THE PPF DEPOSITS</vt:lpstr>
      <vt:lpstr>PARTIAL WITHDRAWALS IN PPF ACCOUNTS</vt:lpstr>
      <vt:lpstr>PowerPoint Presentation</vt:lpstr>
      <vt:lpstr>PowerPoint Presentation</vt:lpstr>
      <vt:lpstr>TAX BENEFITS OF PPF ACCOUNT</vt:lpstr>
      <vt:lpstr>LIST OF ALL FORMS IN A PPF ACCOUNT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PROVIDENT (PPF) FUND ACCOUNT</dc:title>
  <dc:creator>Abinash mandilwar</dc:creator>
  <cp:lastModifiedBy>user</cp:lastModifiedBy>
  <cp:revision>9</cp:revision>
  <dcterms:created xsi:type="dcterms:W3CDTF">2019-04-27T06:36:00Z</dcterms:created>
  <dcterms:modified xsi:type="dcterms:W3CDTF">2024-04-14T15:47:19Z</dcterms:modified>
</cp:coreProperties>
</file>