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317" r:id="rId3"/>
    <p:sldId id="318" r:id="rId4"/>
    <p:sldId id="319" r:id="rId5"/>
    <p:sldId id="320" r:id="rId6"/>
    <p:sldId id="321" r:id="rId7"/>
    <p:sldId id="322" r:id="rId8"/>
    <p:sldId id="323" r:id="rId9"/>
    <p:sldId id="324" r:id="rId10"/>
    <p:sldId id="325" r:id="rId11"/>
    <p:sldId id="326" r:id="rId12"/>
    <p:sldId id="327"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62BBE-2DCF-43F3-8B79-36437A7F6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0E395877-6C29-41AA-8226-8A7F7CABFB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EFC0768C-5B92-435A-9F69-9EEB6B7D7997}"/>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11114ADB-29A9-4BD9-8A5C-93D4D981A1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D948611-7C44-4F94-8CBB-B6991B266222}"/>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6490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291ACC-481D-41BA-A2DC-8F2C9CEAC85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BCEAC9DF-A990-45C4-9CF5-0CDC277097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3B919F0-E375-4325-89C2-B4473A6B833E}"/>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0DC5F100-8AE6-43A6-AA3A-98D4ECA1C0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913D03D-3E4E-4407-ACAC-6C836ABC0E0D}"/>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209905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5E1C4E5-E3C6-4796-9E0C-CA11667AA8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432B8E86-AE0C-4851-BDA5-CB1C3E12E6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4F0619B-1EFF-451B-B7DD-03C909865365}"/>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090C3E32-97B0-4F50-B1E6-B0DF5F1C7C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FD9FB1D-3B57-4E73-8489-9D4738711668}"/>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360515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F6BFA3-02BB-447A-A9BD-0D87D67F6D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715EFCE-0390-4453-9E90-8782D274AA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601D1AF-754F-4CAE-A3A8-FF60B397CF2D}"/>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FCCFCC20-4896-499A-87C4-576152CCDD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D44BA1B-7F6E-4B2E-9007-2614EE0125B6}"/>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121538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D5C284-32B6-45D3-88B1-F812A3C3D1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B2E31C9-A440-4CB9-B054-7B242C4A18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2AD953C-92FC-4C0B-8622-FBC47BE85D6A}"/>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D56892BF-78E7-42A9-B64C-0D9815B761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17545D0-3323-4F13-8F22-BDC8E66F941E}"/>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236608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1AA955-41B3-438C-BACF-2753B05B0C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850ABFD-CB80-4C7D-9E59-65462425F8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4F32696A-3C5A-467F-8A3A-01D75F39D1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3EAEAD94-777D-422C-B39E-94C380D3D6E4}"/>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6" name="Footer Placeholder 5">
            <a:extLst>
              <a:ext uri="{FF2B5EF4-FFF2-40B4-BE49-F238E27FC236}">
                <a16:creationId xmlns="" xmlns:a16="http://schemas.microsoft.com/office/drawing/2014/main" id="{C59798D6-2200-4AD6-9905-D788744B64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D96C864-BA8B-4434-87C5-6B0BCFCE3D96}"/>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138524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4421C-FC75-467E-A97C-B05A04FE32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D8374C4-39F6-457A-895F-95D4D03E0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0CE27AF-2E33-434C-B43A-8C1646B114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991814D2-C24E-4AA4-B8E9-E7A9BECB1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04CDCF1-2FC1-4A04-BC19-29B81AA604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F93A852-9F7C-44AF-8D2E-88E79307563A}"/>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8" name="Footer Placeholder 7">
            <a:extLst>
              <a:ext uri="{FF2B5EF4-FFF2-40B4-BE49-F238E27FC236}">
                <a16:creationId xmlns="" xmlns:a16="http://schemas.microsoft.com/office/drawing/2014/main" id="{5A78B5B3-0B44-41DC-8929-84230D482F6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E35EC368-DEF8-4426-AB40-E635D624851D}"/>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238547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F6C18A-E3CD-45D7-A445-27516B0BFF2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27F858CB-7ABB-48C6-99CF-826D9EF1FECF}"/>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4" name="Footer Placeholder 3">
            <a:extLst>
              <a:ext uri="{FF2B5EF4-FFF2-40B4-BE49-F238E27FC236}">
                <a16:creationId xmlns="" xmlns:a16="http://schemas.microsoft.com/office/drawing/2014/main" id="{0233C961-74AD-44CD-B25D-B9530CD813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CC3C5179-098A-4BAE-99AF-438F3DBC9D4C}"/>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82226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389EE5D-AACB-43F4-BB33-29542266A81A}"/>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3" name="Footer Placeholder 2">
            <a:extLst>
              <a:ext uri="{FF2B5EF4-FFF2-40B4-BE49-F238E27FC236}">
                <a16:creationId xmlns="" xmlns:a16="http://schemas.microsoft.com/office/drawing/2014/main" id="{748DCA95-C898-467C-8AE3-DE6D643F426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7FE6124E-952E-43A2-917D-F795C5F4A74B}"/>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177569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B932BE-F794-4DDB-B874-770D3507D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EDEC635-34D3-482D-AB85-63D16576C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2C968A79-0C13-452F-A016-0696F4B7C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030BDCD-6F56-4545-9909-486B3E8EF077}"/>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6" name="Footer Placeholder 5">
            <a:extLst>
              <a:ext uri="{FF2B5EF4-FFF2-40B4-BE49-F238E27FC236}">
                <a16:creationId xmlns="" xmlns:a16="http://schemas.microsoft.com/office/drawing/2014/main" id="{5350F242-28B2-4393-BD5B-EB05E973B5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17A462CE-91DB-4004-9A9B-9D63855B2C58}"/>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416632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D3C2A2-AC49-4234-BE8E-56E05D7CB9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1B8F761-8FD8-46A4-BD37-126E02E777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5E2DC7DD-4AE7-47E3-A34A-DAE748304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01D1D30-C669-41CA-B0FA-2C24C09CA22B}"/>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6" name="Footer Placeholder 5">
            <a:extLst>
              <a:ext uri="{FF2B5EF4-FFF2-40B4-BE49-F238E27FC236}">
                <a16:creationId xmlns="" xmlns:a16="http://schemas.microsoft.com/office/drawing/2014/main" id="{C9C07E4F-62AF-4FC7-A8D5-F2C2EF45BD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D031AB1B-3950-4EF1-BF82-796133FA944E}"/>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60498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B042602-C168-4192-85EA-C421BE86DF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BBF086C-BEE2-4513-8A5A-ABBF6BE1B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B9FE5C8-2666-4629-81D9-26322175B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E0D7002B-93D8-4862-BBD9-EC5C71BAC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70B5BBDA-94CF-4AB4-9E37-27BDE6AB70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BE194-58AA-409A-A7E1-35F139DC0943}" type="slidenum">
              <a:rPr lang="en-IN" smtClean="0"/>
              <a:t>‹#›</a:t>
            </a:fld>
            <a:endParaRPr lang="en-IN"/>
          </a:p>
        </p:txBody>
      </p:sp>
    </p:spTree>
    <p:extLst>
      <p:ext uri="{BB962C8B-B14F-4D97-AF65-F5344CB8AC3E}">
        <p14:creationId xmlns:p14="http://schemas.microsoft.com/office/powerpoint/2010/main" val="18892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ankingdigests.com/" TargetMode="External"/><Relationship Id="rId7" Type="http://schemas.openxmlformats.org/officeDocument/2006/relationships/image" Target="../media/image6.jpeg"/><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306" y="1104159"/>
            <a:ext cx="11470693" cy="1678168"/>
          </a:xfrm>
          <a:solidFill>
            <a:schemeClr val="accent4">
              <a:lumMod val="20000"/>
              <a:lumOff val="80000"/>
            </a:schemeClr>
          </a:solidFill>
          <a:ln>
            <a:solidFill>
              <a:schemeClr val="accent4">
                <a:lumMod val="50000"/>
              </a:schemeClr>
            </a:solidFill>
          </a:ln>
          <a:effectLst>
            <a:glow rad="101600">
              <a:schemeClr val="accent5">
                <a:satMod val="175000"/>
                <a:alpha val="40000"/>
              </a:schemeClr>
            </a:glow>
            <a:outerShdw blurRad="63500" sx="102000" sy="102000" algn="ctr" rotWithShape="0">
              <a:prstClr val="black">
                <a:alpha val="40000"/>
              </a:prstClr>
            </a:outerShdw>
            <a:softEdge rad="12700"/>
          </a:effectLst>
          <a:scene3d>
            <a:camera prst="perspectiveFront"/>
            <a:lightRig rig="threePt" dir="t"/>
          </a:scene3d>
          <a:sp3d>
            <a:bevelT prst="slope"/>
          </a:sp3d>
        </p:spPr>
        <p:txBody>
          <a:bodyPr>
            <a:noAutofit/>
          </a:bodyPr>
          <a:lstStyle/>
          <a:p>
            <a:pPr algn="ctr"/>
            <a:r>
              <a:rPr lang="en-IN" sz="6600" dirty="0">
                <a:latin typeface="Algerian" panose="04020705040A02060702" pitchFamily="82" charset="0"/>
              </a:rPr>
              <a:t>SENIOR CITIZENS SAVINGS SCHEME, 2004</a:t>
            </a:r>
            <a:endParaRPr lang="en-IN" sz="6000" b="1" dirty="0">
              <a:solidFill>
                <a:schemeClr val="accent4">
                  <a:lumMod val="50000"/>
                </a:schemeClr>
              </a:solidFill>
              <a:latin typeface="Algerian" panose="04020705040A02060702" pitchFamily="82" charset="0"/>
            </a:endParaRPr>
          </a:p>
        </p:txBody>
      </p:sp>
      <p:sp>
        <p:nvSpPr>
          <p:cNvPr id="8" name="Arrow: Chevron 10">
            <a:extLst>
              <a:ext uri="{FF2B5EF4-FFF2-40B4-BE49-F238E27FC236}">
                <a16:creationId xmlns="" xmlns:a16="http://schemas.microsoft.com/office/drawing/2014/main" id="{8B7949C6-DCBB-4773-A44F-DB7E1618A28F}"/>
              </a:ext>
            </a:extLst>
          </p:cNvPr>
          <p:cNvSpPr/>
          <p:nvPr/>
        </p:nvSpPr>
        <p:spPr>
          <a:xfrm>
            <a:off x="721306" y="0"/>
            <a:ext cx="3471508" cy="1048871"/>
          </a:xfrm>
          <a:prstGeom prst="chevron">
            <a:avLst>
              <a:gd name="adj" fmla="val 4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2400" b="1" dirty="0">
                <a:latin typeface="Aharoni" panose="02010803020104030203" pitchFamily="2" charset="-79"/>
                <a:cs typeface="Aharoni" panose="02010803020104030203" pitchFamily="2" charset="-79"/>
              </a:rPr>
              <a:t>JAIIB / CAIIB EXAMINATION</a:t>
            </a:r>
          </a:p>
        </p:txBody>
      </p:sp>
      <p:sp>
        <p:nvSpPr>
          <p:cNvPr id="9" name="Arrow: Chevron 12">
            <a:extLst>
              <a:ext uri="{FF2B5EF4-FFF2-40B4-BE49-F238E27FC236}">
                <a16:creationId xmlns="" xmlns:a16="http://schemas.microsoft.com/office/drawing/2014/main" id="{1DC954F2-55F3-448C-9A5F-D75164AA2518}"/>
              </a:ext>
            </a:extLst>
          </p:cNvPr>
          <p:cNvSpPr/>
          <p:nvPr/>
        </p:nvSpPr>
        <p:spPr>
          <a:xfrm>
            <a:off x="8720492" y="0"/>
            <a:ext cx="3471508" cy="1048871"/>
          </a:xfrm>
          <a:prstGeom prst="chevron">
            <a:avLst>
              <a:gd name="adj" fmla="val 4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2800" b="1" dirty="0">
                <a:latin typeface="Aharoni" panose="02010803020104030203" pitchFamily="2" charset="-79"/>
                <a:cs typeface="Aharoni" panose="02010803020104030203" pitchFamily="2" charset="-79"/>
              </a:rPr>
              <a:t>BANKING AWARENESS</a:t>
            </a:r>
          </a:p>
        </p:txBody>
      </p:sp>
      <p:pic>
        <p:nvPicPr>
          <p:cNvPr id="10" name="Picture 9" descr="WelcomeGif.gif">
            <a:extLst>
              <a:ext uri="{FF2B5EF4-FFF2-40B4-BE49-F238E27FC236}">
                <a16:creationId xmlns="" xmlns:a16="http://schemas.microsoft.com/office/drawing/2014/main" id="{8411BFB0-26EA-413F-A8B5-ABB321655F87}"/>
              </a:ext>
            </a:extLst>
          </p:cNvPr>
          <p:cNvPicPr>
            <a:picLocks noChangeAspect="1"/>
          </p:cNvPicPr>
          <p:nvPr/>
        </p:nvPicPr>
        <p:blipFill>
          <a:blip r:embed="rId2" cstate="print"/>
          <a:stretch>
            <a:fillRect/>
          </a:stretch>
        </p:blipFill>
        <p:spPr>
          <a:xfrm>
            <a:off x="4351927" y="-60805"/>
            <a:ext cx="4209452" cy="1109676"/>
          </a:xfrm>
          <a:prstGeom prst="rect">
            <a:avLst/>
          </a:prstGeom>
        </p:spPr>
      </p:pic>
      <p:sp>
        <p:nvSpPr>
          <p:cNvPr id="11" name="Subtitle 2">
            <a:extLst>
              <a:ext uri="{FF2B5EF4-FFF2-40B4-BE49-F238E27FC236}">
                <a16:creationId xmlns="" xmlns:a16="http://schemas.microsoft.com/office/drawing/2014/main" id="{86825279-5CB2-41E5-B02A-E5290E32B261}"/>
              </a:ext>
            </a:extLst>
          </p:cNvPr>
          <p:cNvSpPr txBox="1">
            <a:spLocks/>
          </p:cNvSpPr>
          <p:nvPr/>
        </p:nvSpPr>
        <p:spPr>
          <a:xfrm>
            <a:off x="737485" y="2593616"/>
            <a:ext cx="11456504" cy="1759724"/>
          </a:xfrm>
          <a:prstGeom prst="rect">
            <a:avLst/>
          </a:prstGeom>
          <a:solidFill>
            <a:srgbClr val="FFFF00"/>
          </a:solidFill>
          <a:effectLst>
            <a:glow rad="228600">
              <a:schemeClr val="accent4">
                <a:satMod val="175000"/>
                <a:alpha val="40000"/>
              </a:schemeClr>
            </a:glow>
            <a:outerShdw blurRad="50800" dist="38100" dir="5400000" algn="t" rotWithShape="0">
              <a:prstClr val="black">
                <a:alpha val="40000"/>
              </a:prstClr>
            </a:outerShdw>
            <a:reflection blurRad="6350" stA="52000" endA="300" endPos="35000" dir="5400000" sy="-100000" algn="bl" rotWithShape="0"/>
            <a:softEdge rad="31750"/>
          </a:effectLst>
          <a:scene3d>
            <a:camera prst="perspectiveRelaxedModerately"/>
            <a:lightRig rig="threePt" dir="t"/>
          </a:scene3d>
          <a:sp3d>
            <a:bevelT prst="angle"/>
          </a:sp3d>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Presented by </a:t>
            </a:r>
            <a:r>
              <a:rPr lang="en-US" sz="48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Abinash</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Kr. </a:t>
            </a:r>
            <a:r>
              <a:rPr lang="en-US" sz="48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Mandilwar</a:t>
            </a:r>
            <a:endParaRPr lang="en-IN"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0" indent="0">
              <a:buNone/>
            </a:pPr>
            <a:endParaRPr lang="en-IN" sz="4000" b="1" dirty="0"/>
          </a:p>
        </p:txBody>
      </p:sp>
      <p:sp>
        <p:nvSpPr>
          <p:cNvPr id="15" name="Rectangle 14">
            <a:extLst>
              <a:ext uri="{FF2B5EF4-FFF2-40B4-BE49-F238E27FC236}">
                <a16:creationId xmlns="" xmlns:a16="http://schemas.microsoft.com/office/drawing/2014/main" id="{E92A491D-ED85-4BF1-A5A5-15BFB4AC6052}"/>
              </a:ext>
            </a:extLst>
          </p:cNvPr>
          <p:cNvSpPr/>
          <p:nvPr/>
        </p:nvSpPr>
        <p:spPr>
          <a:xfrm>
            <a:off x="1857910" y="3546984"/>
            <a:ext cx="5410200" cy="476885"/>
          </a:xfrm>
          <a:prstGeom prst="rect">
            <a:avLst/>
          </a:prstGeom>
          <a:solidFill>
            <a:schemeClr val="bg2">
              <a:lumMod val="90000"/>
            </a:schemeClr>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US" sz="1800" b="1" kern="1200" dirty="0">
                <a:solidFill>
                  <a:srgbClr val="002060"/>
                </a:solidFill>
                <a:effectLst/>
                <a:latin typeface="Arial" panose="020B0604020202020204" pitchFamily="34" charset="0"/>
                <a:ea typeface="Arial" panose="020B0604020202020204" pitchFamily="34" charset="0"/>
                <a:cs typeface="Arial" panose="020B0604020202020204" pitchFamily="34" charset="0"/>
              </a:rPr>
              <a:t>.           : Banking Digest by Abinash Mandilwar</a:t>
            </a:r>
            <a:endParaRPr lang="en-IN" sz="1100" dirty="0">
              <a:effectLst/>
              <a:latin typeface="Arial" panose="020B0604020202020204" pitchFamily="34" charset="0"/>
              <a:ea typeface="Arial" panose="020B0604020202020204" pitchFamily="34" charset="0"/>
              <a:cs typeface="Mangal" panose="02040503050203030202" pitchFamily="18" charset="0"/>
            </a:endParaRPr>
          </a:p>
        </p:txBody>
      </p:sp>
      <p:sp>
        <p:nvSpPr>
          <p:cNvPr id="16" name="TextBox 3">
            <a:extLst>
              <a:ext uri="{FF2B5EF4-FFF2-40B4-BE49-F238E27FC236}">
                <a16:creationId xmlns="" xmlns:a16="http://schemas.microsoft.com/office/drawing/2014/main" id="{655A1581-30D6-49F4-B94F-E3626F444DB7}"/>
              </a:ext>
            </a:extLst>
          </p:cNvPr>
          <p:cNvSpPr txBox="1"/>
          <p:nvPr/>
        </p:nvSpPr>
        <p:spPr>
          <a:xfrm>
            <a:off x="7268111" y="3546984"/>
            <a:ext cx="3992072" cy="487506"/>
          </a:xfrm>
          <a:prstGeom prst="rect">
            <a:avLst/>
          </a:prstGeom>
          <a:solidFill>
            <a:schemeClr val="bg2">
              <a:lumMod val="90000"/>
            </a:schemeClr>
          </a:solidFill>
        </p:spPr>
        <p:txBody>
          <a:bodyPr wrap="square" rtlCol="0">
            <a:spAutoFit/>
          </a:bodyPr>
          <a:lstStyle/>
          <a:p>
            <a:pPr algn="ctr">
              <a:lnSpc>
                <a:spcPct val="107000"/>
              </a:lnSpc>
              <a:spcAft>
                <a:spcPts val="800"/>
              </a:spcAft>
            </a:pPr>
            <a:r>
              <a:rPr lang="en-US" sz="2400" u="sng" kern="1200" dirty="0">
                <a:solidFill>
                  <a:srgbClr val="000000"/>
                </a:solidFill>
                <a:effectLst/>
                <a:latin typeface="Arial" panose="020B0604020202020204" pitchFamily="34" charset="0"/>
                <a:ea typeface="Arial" panose="020B0604020202020204" pitchFamily="34" charset="0"/>
                <a:cs typeface="Mangal" panose="02040503050203030202" pitchFamily="18" charset="0"/>
                <a:hlinkClick r:id="rId3"/>
              </a:rPr>
              <a:t>https://bankingdigests.com/</a:t>
            </a:r>
            <a:endParaRPr lang="en-IN" sz="2400" dirty="0">
              <a:effectLst/>
              <a:latin typeface="Arial" panose="020B0604020202020204" pitchFamily="34" charset="0"/>
              <a:ea typeface="Arial" panose="020B0604020202020204" pitchFamily="34" charset="0"/>
              <a:cs typeface="Mangal" panose="02040503050203030202" pitchFamily="18" charset="0"/>
            </a:endParaRPr>
          </a:p>
        </p:txBody>
      </p:sp>
      <p:pic>
        <p:nvPicPr>
          <p:cNvPr id="17" name="Picture 16" descr="Image result for youtube image">
            <a:extLst>
              <a:ext uri="{FF2B5EF4-FFF2-40B4-BE49-F238E27FC236}">
                <a16:creationId xmlns="" xmlns:a16="http://schemas.microsoft.com/office/drawing/2014/main" id="{D3537B9E-3886-42D4-A7F0-EC4A6568418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7910" y="3429000"/>
            <a:ext cx="902335" cy="62598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verview of the Senior Citizens Savings Scheme | Value Researc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485" y="4324036"/>
            <a:ext cx="4978128" cy="182423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SM38084"/>
          <p:cNvPicPr>
            <a:picLocks noGrp="1" noChangeArrowheads="1"/>
          </p:cNvPicPr>
          <p:nvPr>
            <p:ph idx="1"/>
          </p:nvPr>
        </p:nvPicPr>
        <p:blipFill rotWithShape="1">
          <a:blip r:embed="rId6">
            <a:extLst>
              <a:ext uri="{28A0092B-C50C-407E-A947-70E740481C1C}">
                <a14:useLocalDpi xmlns:a14="http://schemas.microsoft.com/office/drawing/2010/main" val="0"/>
              </a:ext>
            </a:extLst>
          </a:blip>
          <a:srcRect t="22674"/>
          <a:stretch/>
        </p:blipFill>
        <p:spPr>
          <a:xfrm>
            <a:off x="5715613" y="4320842"/>
            <a:ext cx="3441450" cy="1727261"/>
          </a:xfrm>
        </p:spPr>
      </p:pic>
      <p:pic>
        <p:nvPicPr>
          <p:cNvPr id="1028" name="Picture 4" descr="SCSS scheme: What is Senior Citizens' Savings Scheme? - The Economic Tim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73242" y="4252570"/>
            <a:ext cx="3018757" cy="17955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anim calcmode="lin" valueType="num">
                                      <p:cBhvr>
                                        <p:cTn id="8" dur="2000" fill="hold"/>
                                        <p:tgtEl>
                                          <p:spTgt spid="18"/>
                                        </p:tgtEl>
                                        <p:attrNameLst>
                                          <p:attrName>ppt_w</p:attrName>
                                        </p:attrNameLst>
                                      </p:cBhvr>
                                      <p:tavLst>
                                        <p:tav tm="0" fmla="#ppt_w*sin(2.5*pi*$)">
                                          <p:val>
                                            <p:fltVal val="0"/>
                                          </p:val>
                                        </p:tav>
                                        <p:tav tm="100000">
                                          <p:val>
                                            <p:fltVal val="1"/>
                                          </p:val>
                                        </p:tav>
                                      </p:tavLst>
                                    </p:anim>
                                    <p:anim calcmode="lin" valueType="num">
                                      <p:cBhvr>
                                        <p:cTn id="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224024-DD23-4B61-A8A5-B5E18C9C7B8F}"/>
              </a:ext>
            </a:extLst>
          </p:cNvPr>
          <p:cNvSpPr>
            <a:spLocks noGrp="1"/>
          </p:cNvSpPr>
          <p:nvPr>
            <p:ph type="title"/>
          </p:nvPr>
        </p:nvSpPr>
        <p:spPr>
          <a:xfrm>
            <a:off x="838200" y="0"/>
            <a:ext cx="10515600" cy="1103243"/>
          </a:xfrm>
        </p:spPr>
        <p:txBody>
          <a:bodyPr>
            <a:normAutofit/>
          </a:bodyPr>
          <a:lstStyle/>
          <a:p>
            <a:pPr algn="ctr"/>
            <a:r>
              <a:rPr lang="en-IN" sz="4800" b="1" spc="200" dirty="0">
                <a:solidFill>
                  <a:srgbClr val="002060"/>
                </a:solidFill>
                <a:latin typeface="Aharoni" panose="02010803020104030203" pitchFamily="2" charset="-79"/>
                <a:cs typeface="Aharoni" panose="02010803020104030203" pitchFamily="2" charset="-79"/>
              </a:rPr>
              <a:t>DE</a:t>
            </a:r>
            <a:r>
              <a:rPr lang="en-IN" sz="4800" b="1" spc="-185" dirty="0">
                <a:solidFill>
                  <a:srgbClr val="002060"/>
                </a:solidFill>
                <a:latin typeface="Aharoni" panose="02010803020104030203" pitchFamily="2" charset="-79"/>
                <a:cs typeface="Aharoni" panose="02010803020104030203" pitchFamily="2" charset="-79"/>
              </a:rPr>
              <a:t>A</a:t>
            </a:r>
            <a:r>
              <a:rPr lang="en-IN" sz="4800" b="1" spc="425" dirty="0">
                <a:solidFill>
                  <a:srgbClr val="002060"/>
                </a:solidFill>
                <a:latin typeface="Aharoni" panose="02010803020104030203" pitchFamily="2" charset="-79"/>
                <a:cs typeface="Aharoni" panose="02010803020104030203" pitchFamily="2" charset="-79"/>
              </a:rPr>
              <a:t>TH</a:t>
            </a:r>
            <a:r>
              <a:rPr lang="en-IN" sz="4800" b="1" spc="155" dirty="0">
                <a:solidFill>
                  <a:srgbClr val="002060"/>
                </a:solidFill>
                <a:latin typeface="Aharoni" panose="02010803020104030203" pitchFamily="2" charset="-79"/>
                <a:cs typeface="Aharoni" panose="02010803020104030203" pitchFamily="2" charset="-79"/>
              </a:rPr>
              <a:t> </a:t>
            </a:r>
            <a:r>
              <a:rPr lang="en-IN" sz="4800" b="1" spc="220" dirty="0">
                <a:solidFill>
                  <a:srgbClr val="002060"/>
                </a:solidFill>
                <a:latin typeface="Aharoni" panose="02010803020104030203" pitchFamily="2" charset="-79"/>
                <a:cs typeface="Aharoni" panose="02010803020104030203" pitchFamily="2" charset="-79"/>
              </a:rPr>
              <a:t>OF</a:t>
            </a:r>
            <a:r>
              <a:rPr lang="en-IN" sz="4800" b="1" spc="140" dirty="0">
                <a:solidFill>
                  <a:srgbClr val="002060"/>
                </a:solidFill>
                <a:latin typeface="Aharoni" panose="02010803020104030203" pitchFamily="2" charset="-79"/>
                <a:cs typeface="Aharoni" panose="02010803020104030203" pitchFamily="2" charset="-79"/>
              </a:rPr>
              <a:t> </a:t>
            </a:r>
            <a:r>
              <a:rPr lang="en-IN" sz="4800" b="1" spc="390" dirty="0">
                <a:solidFill>
                  <a:srgbClr val="002060"/>
                </a:solidFill>
                <a:latin typeface="Aharoni" panose="02010803020104030203" pitchFamily="2" charset="-79"/>
                <a:cs typeface="Aharoni" panose="02010803020104030203" pitchFamily="2" charset="-79"/>
              </a:rPr>
              <a:t>T</a:t>
            </a:r>
            <a:r>
              <a:rPr lang="en-IN" sz="4800" b="1" spc="515" dirty="0">
                <a:solidFill>
                  <a:srgbClr val="002060"/>
                </a:solidFill>
                <a:latin typeface="Aharoni" panose="02010803020104030203" pitchFamily="2" charset="-79"/>
                <a:cs typeface="Aharoni" panose="02010803020104030203" pitchFamily="2" charset="-79"/>
              </a:rPr>
              <a:t>H</a:t>
            </a:r>
            <a:r>
              <a:rPr lang="en-IN" sz="4800" b="1" spc="320" dirty="0">
                <a:solidFill>
                  <a:srgbClr val="002060"/>
                </a:solidFill>
                <a:latin typeface="Aharoni" panose="02010803020104030203" pitchFamily="2" charset="-79"/>
                <a:cs typeface="Aharoni" panose="02010803020104030203" pitchFamily="2" charset="-79"/>
              </a:rPr>
              <a:t>E</a:t>
            </a:r>
            <a:r>
              <a:rPr lang="en-IN" sz="4800" b="1" spc="110" dirty="0">
                <a:solidFill>
                  <a:srgbClr val="002060"/>
                </a:solidFill>
                <a:latin typeface="Aharoni" panose="02010803020104030203" pitchFamily="2" charset="-79"/>
                <a:cs typeface="Aharoni" panose="02010803020104030203" pitchFamily="2" charset="-79"/>
              </a:rPr>
              <a:t> </a:t>
            </a:r>
            <a:r>
              <a:rPr lang="en-IN" sz="4800" b="1" spc="229" dirty="0">
                <a:solidFill>
                  <a:srgbClr val="002060"/>
                </a:solidFill>
                <a:latin typeface="Aharoni" panose="02010803020104030203" pitchFamily="2" charset="-79"/>
                <a:cs typeface="Aharoni" panose="02010803020104030203" pitchFamily="2" charset="-79"/>
              </a:rPr>
              <a:t>D</a:t>
            </a:r>
            <a:r>
              <a:rPr lang="en-IN" sz="4800" b="1" spc="140" dirty="0">
                <a:solidFill>
                  <a:srgbClr val="002060"/>
                </a:solidFill>
                <a:latin typeface="Aharoni" panose="02010803020104030203" pitchFamily="2" charset="-79"/>
                <a:cs typeface="Aharoni" panose="02010803020104030203" pitchFamily="2" charset="-79"/>
              </a:rPr>
              <a:t>E</a:t>
            </a:r>
            <a:r>
              <a:rPr lang="en-IN" sz="4800" b="1" spc="290" dirty="0">
                <a:solidFill>
                  <a:srgbClr val="002060"/>
                </a:solidFill>
                <a:latin typeface="Aharoni" panose="02010803020104030203" pitchFamily="2" charset="-79"/>
                <a:cs typeface="Aharoni" panose="02010803020104030203" pitchFamily="2" charset="-79"/>
              </a:rPr>
              <a:t>POS</a:t>
            </a:r>
            <a:r>
              <a:rPr lang="en-IN" sz="4800" b="1" spc="-25" dirty="0">
                <a:solidFill>
                  <a:srgbClr val="002060"/>
                </a:solidFill>
                <a:latin typeface="Aharoni" panose="02010803020104030203" pitchFamily="2" charset="-79"/>
                <a:cs typeface="Aharoni" panose="02010803020104030203" pitchFamily="2" charset="-79"/>
              </a:rPr>
              <a:t>I</a:t>
            </a:r>
            <a:r>
              <a:rPr lang="en-IN" sz="4800" b="1" spc="380" dirty="0">
                <a:solidFill>
                  <a:srgbClr val="002060"/>
                </a:solidFill>
                <a:latin typeface="Aharoni" panose="02010803020104030203" pitchFamily="2" charset="-79"/>
                <a:cs typeface="Aharoni" panose="02010803020104030203" pitchFamily="2" charset="-79"/>
              </a:rPr>
              <a:t>T</a:t>
            </a:r>
            <a:r>
              <a:rPr lang="en-IN" sz="4800" b="1" spc="190" dirty="0">
                <a:solidFill>
                  <a:srgbClr val="002060"/>
                </a:solidFill>
                <a:latin typeface="Aharoni" panose="02010803020104030203" pitchFamily="2" charset="-79"/>
                <a:cs typeface="Aharoni" panose="02010803020104030203" pitchFamily="2" charset="-79"/>
              </a:rPr>
              <a:t>OR</a:t>
            </a:r>
            <a:endParaRPr lang="en-IN" sz="4800" b="1" dirty="0">
              <a:solidFill>
                <a:srgbClr val="002060"/>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 xmlns:a16="http://schemas.microsoft.com/office/drawing/2014/main" id="{413D4ED3-91F8-4C6B-BA48-17AFD1B1A966}"/>
              </a:ext>
            </a:extLst>
          </p:cNvPr>
          <p:cNvSpPr>
            <a:spLocks noGrp="1"/>
          </p:cNvSpPr>
          <p:nvPr>
            <p:ph idx="1"/>
          </p:nvPr>
        </p:nvSpPr>
        <p:spPr>
          <a:xfrm>
            <a:off x="838200" y="864704"/>
            <a:ext cx="11058939" cy="5297556"/>
          </a:xfrm>
        </p:spPr>
        <p:txBody>
          <a:bodyPr>
            <a:normAutofit fontScale="92500" lnSpcReduction="10000"/>
          </a:bodyPr>
          <a:lstStyle/>
          <a:p>
            <a:pPr algn="just">
              <a:lnSpc>
                <a:spcPct val="110000"/>
              </a:lnSpc>
              <a:spcBef>
                <a:spcPts val="600"/>
              </a:spcBef>
              <a:buFont typeface="Wingdings" panose="05000000000000000000" pitchFamily="2" charset="2"/>
              <a:buChar char="Ø"/>
            </a:pPr>
            <a:r>
              <a:rPr lang="en-US" altLang="en-US" sz="3200" b="1" dirty="0">
                <a:solidFill>
                  <a:srgbClr val="051C4B"/>
                </a:solidFill>
                <a:latin typeface="Arial" panose="020B0604020202020204" pitchFamily="34" charset="0"/>
              </a:rPr>
              <a:t>In case of death of the depositor before maturity, the account shall be closed and deposit refunded on application in </a:t>
            </a:r>
            <a:r>
              <a:rPr lang="en-US" altLang="en-US" sz="3200" b="1" dirty="0">
                <a:solidFill>
                  <a:srgbClr val="0F5BA3"/>
                </a:solidFill>
                <a:latin typeface="Arial" panose="020B0604020202020204" pitchFamily="34" charset="0"/>
              </a:rPr>
              <a:t>Form-F </a:t>
            </a:r>
            <a:r>
              <a:rPr lang="en-US" altLang="en-US" sz="3200" b="1" dirty="0">
                <a:solidFill>
                  <a:srgbClr val="051C4B"/>
                </a:solidFill>
                <a:latin typeface="Arial" panose="020B0604020202020204" pitchFamily="34" charset="0"/>
              </a:rPr>
              <a:t>along with  interest  to  the  nominee or  legal  heirs in case the nominee has also expired or nomination was not made as per rules.</a:t>
            </a:r>
            <a:endParaRPr lang="en-US" altLang="en-US" sz="3200" b="1" dirty="0">
              <a:latin typeface="Arial" panose="020B0604020202020204" pitchFamily="34" charset="0"/>
            </a:endParaRPr>
          </a:p>
          <a:p>
            <a:pPr algn="just">
              <a:lnSpc>
                <a:spcPct val="110000"/>
              </a:lnSpc>
              <a:spcBef>
                <a:spcPts val="600"/>
              </a:spcBef>
              <a:buFont typeface="Wingdings" panose="05000000000000000000" pitchFamily="2" charset="2"/>
              <a:buChar char="Ø"/>
            </a:pPr>
            <a:r>
              <a:rPr lang="en-US" altLang="en-US" sz="3200" b="1" dirty="0">
                <a:solidFill>
                  <a:srgbClr val="051C4B"/>
                </a:solidFill>
                <a:latin typeface="Arial" panose="020B0604020202020204" pitchFamily="34" charset="0"/>
              </a:rPr>
              <a:t>If the total amount including interest payable is up to Rupees one lakh, it may be paid to the legal heirs on production of (</a:t>
            </a:r>
            <a:r>
              <a:rPr lang="en-US" altLang="en-US" sz="3200" b="1" dirty="0" err="1">
                <a:solidFill>
                  <a:srgbClr val="051C4B"/>
                </a:solidFill>
                <a:latin typeface="Arial" panose="020B0604020202020204" pitchFamily="34" charset="0"/>
              </a:rPr>
              <a:t>i</a:t>
            </a:r>
            <a:r>
              <a:rPr lang="en-US" altLang="en-US" sz="3200" b="1" dirty="0">
                <a:solidFill>
                  <a:srgbClr val="051C4B"/>
                </a:solidFill>
                <a:latin typeface="Arial" panose="020B0604020202020204" pitchFamily="34" charset="0"/>
              </a:rPr>
              <a:t>) letter of indemnity (ii) an affidavit (iii) a letter of disclaimer on affidavit (iv) a certificate of death of the depositor on stamped paper in the form as in Annexure to </a:t>
            </a:r>
            <a:r>
              <a:rPr lang="en-US" altLang="en-US" sz="3200" b="1" dirty="0">
                <a:solidFill>
                  <a:srgbClr val="0F5BA3"/>
                </a:solidFill>
                <a:latin typeface="Arial" panose="020B0604020202020204" pitchFamily="34" charset="0"/>
              </a:rPr>
              <a:t>Form-F</a:t>
            </a:r>
            <a:r>
              <a:rPr lang="en-US" altLang="en-US" sz="3200" b="1" dirty="0">
                <a:solidFill>
                  <a:srgbClr val="051C4B"/>
                </a:solidFill>
                <a:latin typeface="Arial" panose="020B0604020202020204" pitchFamily="34" charset="0"/>
              </a:rPr>
              <a:t>.</a:t>
            </a:r>
            <a:endParaRPr lang="en-US" altLang="en-US" sz="3200" b="1" dirty="0">
              <a:latin typeface="Arial" panose="020B0604020202020204" pitchFamily="34" charset="0"/>
            </a:endParaRPr>
          </a:p>
          <a:p>
            <a:endParaRPr lang="en-IN" dirty="0"/>
          </a:p>
        </p:txBody>
      </p:sp>
    </p:spTree>
    <p:extLst>
      <p:ext uri="{BB962C8B-B14F-4D97-AF65-F5344CB8AC3E}">
        <p14:creationId xmlns:p14="http://schemas.microsoft.com/office/powerpoint/2010/main" val="70827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86D691-B761-4A7D-BC09-AC6AD8C8D8F5}"/>
              </a:ext>
            </a:extLst>
          </p:cNvPr>
          <p:cNvSpPr>
            <a:spLocks noGrp="1"/>
          </p:cNvSpPr>
          <p:nvPr>
            <p:ph type="title"/>
          </p:nvPr>
        </p:nvSpPr>
        <p:spPr>
          <a:xfrm>
            <a:off x="838200" y="1"/>
            <a:ext cx="10515600" cy="1033670"/>
          </a:xfrm>
        </p:spPr>
        <p:txBody>
          <a:bodyPr>
            <a:normAutofit/>
          </a:bodyPr>
          <a:lstStyle/>
          <a:p>
            <a:pPr algn="ctr"/>
            <a:r>
              <a:rPr lang="en-IN" b="1" spc="135" dirty="0">
                <a:solidFill>
                  <a:srgbClr val="1F242B"/>
                </a:solidFill>
                <a:latin typeface="Arial"/>
                <a:cs typeface="Arial"/>
              </a:rPr>
              <a:t>T</a:t>
            </a:r>
            <a:r>
              <a:rPr lang="en-IN" b="1" spc="265" dirty="0">
                <a:solidFill>
                  <a:srgbClr val="1F242B"/>
                </a:solidFill>
                <a:latin typeface="Arial"/>
                <a:cs typeface="Arial"/>
              </a:rPr>
              <a:t>AX </a:t>
            </a:r>
            <a:r>
              <a:rPr lang="en-IN" b="1" spc="165" dirty="0">
                <a:solidFill>
                  <a:srgbClr val="1F242B"/>
                </a:solidFill>
                <a:latin typeface="Arial"/>
                <a:cs typeface="Arial"/>
              </a:rPr>
              <a:t>B</a:t>
            </a:r>
            <a:r>
              <a:rPr lang="en-IN" b="1" spc="204" dirty="0">
                <a:solidFill>
                  <a:srgbClr val="1F242B"/>
                </a:solidFill>
                <a:latin typeface="Arial"/>
                <a:cs typeface="Arial"/>
              </a:rPr>
              <a:t>E</a:t>
            </a:r>
            <a:r>
              <a:rPr lang="en-IN" b="1" spc="415" dirty="0">
                <a:solidFill>
                  <a:srgbClr val="1F242B"/>
                </a:solidFill>
                <a:latin typeface="Arial"/>
                <a:cs typeface="Arial"/>
              </a:rPr>
              <a:t>N</a:t>
            </a:r>
            <a:r>
              <a:rPr lang="en-IN" b="1" spc="204" dirty="0">
                <a:solidFill>
                  <a:srgbClr val="1F242B"/>
                </a:solidFill>
                <a:latin typeface="Arial"/>
                <a:cs typeface="Arial"/>
              </a:rPr>
              <a:t>E</a:t>
            </a:r>
            <a:r>
              <a:rPr lang="en-IN" b="1" spc="409" dirty="0">
                <a:solidFill>
                  <a:srgbClr val="1F242B"/>
                </a:solidFill>
                <a:latin typeface="Arial"/>
                <a:cs typeface="Arial"/>
              </a:rPr>
              <a:t>F</a:t>
            </a:r>
            <a:r>
              <a:rPr lang="en-IN" b="1" spc="10" dirty="0">
                <a:solidFill>
                  <a:srgbClr val="1F242B"/>
                </a:solidFill>
                <a:latin typeface="Arial"/>
                <a:cs typeface="Arial"/>
              </a:rPr>
              <a:t>I</a:t>
            </a:r>
            <a:r>
              <a:rPr lang="en-IN" b="1" spc="325" dirty="0">
                <a:solidFill>
                  <a:srgbClr val="1F242B"/>
                </a:solidFill>
                <a:latin typeface="Arial"/>
                <a:cs typeface="Arial"/>
              </a:rPr>
              <a:t>TS</a:t>
            </a:r>
            <a:r>
              <a:rPr lang="en-IN" b="1" spc="350" dirty="0">
                <a:solidFill>
                  <a:srgbClr val="1F242B"/>
                </a:solidFill>
                <a:latin typeface="Arial"/>
                <a:cs typeface="Arial"/>
              </a:rPr>
              <a:t> </a:t>
            </a:r>
            <a:r>
              <a:rPr lang="en-IN" b="1" spc="405" dirty="0">
                <a:solidFill>
                  <a:srgbClr val="1F242B"/>
                </a:solidFill>
                <a:latin typeface="Arial"/>
                <a:cs typeface="Arial"/>
              </a:rPr>
              <a:t>I</a:t>
            </a:r>
            <a:r>
              <a:rPr lang="en-IN" b="1" spc="484" dirty="0">
                <a:solidFill>
                  <a:srgbClr val="1F242B"/>
                </a:solidFill>
                <a:latin typeface="Arial"/>
                <a:cs typeface="Arial"/>
              </a:rPr>
              <a:t>N</a:t>
            </a:r>
            <a:r>
              <a:rPr lang="en-IN" b="1" spc="-90" dirty="0">
                <a:solidFill>
                  <a:srgbClr val="1F242B"/>
                </a:solidFill>
                <a:latin typeface="Arial"/>
                <a:cs typeface="Arial"/>
              </a:rPr>
              <a:t> </a:t>
            </a:r>
            <a:r>
              <a:rPr lang="en-IN" b="1" spc="260" dirty="0" err="1">
                <a:solidFill>
                  <a:srgbClr val="1F242B"/>
                </a:solidFill>
                <a:latin typeface="Arial"/>
                <a:cs typeface="Arial"/>
              </a:rPr>
              <a:t>S</a:t>
            </a:r>
            <a:r>
              <a:rPr lang="en-IN" b="1" spc="170" dirty="0" err="1">
                <a:solidFill>
                  <a:srgbClr val="1F242B"/>
                </a:solidFill>
                <a:latin typeface="Arial"/>
                <a:cs typeface="Arial"/>
              </a:rPr>
              <a:t>C</a:t>
            </a:r>
            <a:r>
              <a:rPr lang="en-IN" b="1" spc="200" dirty="0" err="1">
                <a:solidFill>
                  <a:srgbClr val="1F242B"/>
                </a:solidFill>
                <a:latin typeface="Arial"/>
                <a:cs typeface="Arial"/>
              </a:rPr>
              <a:t>S</a:t>
            </a:r>
            <a:r>
              <a:rPr lang="en-IN" b="1" spc="360" dirty="0" err="1">
                <a:solidFill>
                  <a:srgbClr val="1F242B"/>
                </a:solidFill>
                <a:latin typeface="Arial"/>
                <a:cs typeface="Arial"/>
              </a:rPr>
              <a:t>S</a:t>
            </a:r>
            <a:endParaRPr lang="en-IN" dirty="0"/>
          </a:p>
        </p:txBody>
      </p:sp>
      <p:sp>
        <p:nvSpPr>
          <p:cNvPr id="3" name="Content Placeholder 2">
            <a:extLst>
              <a:ext uri="{FF2B5EF4-FFF2-40B4-BE49-F238E27FC236}">
                <a16:creationId xmlns="" xmlns:a16="http://schemas.microsoft.com/office/drawing/2014/main" id="{CDD5AD55-C0EB-4749-BF54-5BF20E93866A}"/>
              </a:ext>
            </a:extLst>
          </p:cNvPr>
          <p:cNvSpPr>
            <a:spLocks noGrp="1"/>
          </p:cNvSpPr>
          <p:nvPr>
            <p:ph idx="1"/>
          </p:nvPr>
        </p:nvSpPr>
        <p:spPr>
          <a:xfrm>
            <a:off x="838200" y="1033671"/>
            <a:ext cx="11049000" cy="5143292"/>
          </a:xfrm>
        </p:spPr>
        <p:txBody>
          <a:bodyPr/>
          <a:lstStyle/>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Investment in </a:t>
            </a:r>
            <a:r>
              <a:rPr lang="en-US" altLang="en-US" b="1" dirty="0" err="1">
                <a:solidFill>
                  <a:srgbClr val="002060"/>
                </a:solidFill>
                <a:latin typeface="Arial" panose="020B0604020202020204" pitchFamily="34" charset="0"/>
              </a:rPr>
              <a:t>SCSS</a:t>
            </a:r>
            <a:r>
              <a:rPr lang="en-US" altLang="en-US" b="1" dirty="0">
                <a:solidFill>
                  <a:srgbClr val="002060"/>
                </a:solidFill>
                <a:latin typeface="Arial" panose="020B0604020202020204" pitchFamily="34" charset="0"/>
              </a:rPr>
              <a:t>  qualifies for  deduction under Section 80C of  the  Income-tax Act.  However, this tax  benefit  is  under the overall current ceiling of Rs. </a:t>
            </a:r>
            <a:r>
              <a:rPr lang="en-US" altLang="en-US" sz="3200" b="1" dirty="0">
                <a:solidFill>
                  <a:srgbClr val="002060"/>
                </a:solidFill>
                <a:latin typeface="Times New Roman" panose="02020603050405020304" pitchFamily="18" charset="0"/>
                <a:cs typeface="Times New Roman" panose="02020603050405020304" pitchFamily="18" charset="0"/>
              </a:rPr>
              <a:t>1.5 </a:t>
            </a:r>
            <a:r>
              <a:rPr lang="en-US" altLang="en-US" b="1" dirty="0">
                <a:solidFill>
                  <a:srgbClr val="002060"/>
                </a:solidFill>
                <a:latin typeface="Arial" panose="020B0604020202020204" pitchFamily="34" charset="0"/>
              </a:rPr>
              <a:t>lakh per annum fixed for all investments under Section 80C.</a:t>
            </a:r>
          </a:p>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There   is  a  tax   deducted  at   source   (TDS)   on  the   interest payment  if  the  amount  is  more than  </a:t>
            </a:r>
            <a:r>
              <a:rPr lang="en-US" altLang="en-US" b="1" dirty="0" err="1">
                <a:solidFill>
                  <a:srgbClr val="002060"/>
                </a:solidFill>
                <a:latin typeface="Arial" panose="020B0604020202020204" pitchFamily="34" charset="0"/>
              </a:rPr>
              <a:t>Rs</a:t>
            </a:r>
            <a:r>
              <a:rPr lang="en-US" altLang="en-US" b="1" dirty="0">
                <a:solidFill>
                  <a:srgbClr val="002060"/>
                </a:solidFill>
                <a:latin typeface="Arial" panose="020B0604020202020204" pitchFamily="34" charset="0"/>
              </a:rPr>
              <a:t>  </a:t>
            </a:r>
            <a:r>
              <a:rPr lang="en-US" altLang="en-US" sz="3200" b="1" dirty="0">
                <a:solidFill>
                  <a:srgbClr val="002060"/>
                </a:solidFill>
                <a:latin typeface="Times New Roman" panose="02020603050405020304" pitchFamily="18" charset="0"/>
                <a:cs typeface="Times New Roman" panose="02020603050405020304" pitchFamily="18" charset="0"/>
              </a:rPr>
              <a:t>5</a:t>
            </a:r>
            <a:r>
              <a:rPr lang="en-US" altLang="en-US" sz="3200" b="1" dirty="0" smtClean="0">
                <a:solidFill>
                  <a:srgbClr val="002060"/>
                </a:solidFill>
                <a:latin typeface="Times New Roman" panose="02020603050405020304" pitchFamily="18" charset="0"/>
                <a:cs typeface="Times New Roman" panose="02020603050405020304" pitchFamily="18" charset="0"/>
              </a:rPr>
              <a:t>0,000  </a:t>
            </a:r>
            <a:r>
              <a:rPr lang="en-US" altLang="en-US" b="1" dirty="0">
                <a:solidFill>
                  <a:srgbClr val="002060"/>
                </a:solidFill>
                <a:latin typeface="Arial" panose="020B0604020202020204" pitchFamily="34" charset="0"/>
              </a:rPr>
              <a:t>per annum  as per current tax laws.</a:t>
            </a:r>
          </a:p>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The interest received under the scheme is taxable in the hands of the depositors. However, senior citizens can claim deduction under  section  80TTB  for  the  maximum  up  to  Rs.  </a:t>
            </a:r>
            <a:r>
              <a:rPr lang="en-US" altLang="en-US" sz="3200" b="1" dirty="0">
                <a:solidFill>
                  <a:srgbClr val="002060"/>
                </a:solidFill>
                <a:latin typeface="Times New Roman" panose="02020603050405020304" pitchFamily="18" charset="0"/>
                <a:cs typeface="Times New Roman" panose="02020603050405020304" pitchFamily="18" charset="0"/>
              </a:rPr>
              <a:t>50,000  </a:t>
            </a:r>
            <a:r>
              <a:rPr lang="en-US" altLang="en-US" b="1" dirty="0">
                <a:solidFill>
                  <a:srgbClr val="002060"/>
                </a:solidFill>
                <a:latin typeface="Arial" panose="020B0604020202020204" pitchFamily="34" charset="0"/>
              </a:rPr>
              <a:t>in  a single financial year.</a:t>
            </a:r>
          </a:p>
          <a:p>
            <a:endParaRPr lang="en-IN" dirty="0"/>
          </a:p>
        </p:txBody>
      </p:sp>
    </p:spTree>
    <p:extLst>
      <p:ext uri="{BB962C8B-B14F-4D97-AF65-F5344CB8AC3E}">
        <p14:creationId xmlns:p14="http://schemas.microsoft.com/office/powerpoint/2010/main" val="1766714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123364-1838-47CF-93AA-B60083FE9D70}"/>
              </a:ext>
            </a:extLst>
          </p:cNvPr>
          <p:cNvSpPr>
            <a:spLocks noGrp="1"/>
          </p:cNvSpPr>
          <p:nvPr>
            <p:ph type="title"/>
          </p:nvPr>
        </p:nvSpPr>
        <p:spPr>
          <a:xfrm>
            <a:off x="838200" y="365126"/>
            <a:ext cx="10515600" cy="698362"/>
          </a:xfrm>
        </p:spPr>
        <p:txBody>
          <a:bodyPr>
            <a:normAutofit/>
          </a:bodyPr>
          <a:lstStyle/>
          <a:p>
            <a:pPr algn="ctr"/>
            <a:r>
              <a:rPr lang="en-IN" b="1" spc="204" dirty="0">
                <a:solidFill>
                  <a:srgbClr val="002060"/>
                </a:solidFill>
                <a:latin typeface="Arial"/>
                <a:cs typeface="Arial"/>
              </a:rPr>
              <a:t>V</a:t>
            </a:r>
            <a:r>
              <a:rPr lang="en-IN" b="1" spc="300" dirty="0">
                <a:solidFill>
                  <a:srgbClr val="002060"/>
                </a:solidFill>
                <a:latin typeface="Arial"/>
                <a:cs typeface="Arial"/>
              </a:rPr>
              <a:t>AR</a:t>
            </a:r>
            <a:r>
              <a:rPr lang="en-IN" b="1" spc="350" dirty="0">
                <a:solidFill>
                  <a:srgbClr val="002060"/>
                </a:solidFill>
                <a:latin typeface="Arial"/>
                <a:cs typeface="Arial"/>
              </a:rPr>
              <a:t>I</a:t>
            </a:r>
            <a:r>
              <a:rPr lang="en-IN" b="1" spc="345" dirty="0">
                <a:solidFill>
                  <a:srgbClr val="002060"/>
                </a:solidFill>
                <a:latin typeface="Arial"/>
                <a:cs typeface="Arial"/>
              </a:rPr>
              <a:t>O</a:t>
            </a:r>
            <a:r>
              <a:rPr lang="en-IN" b="1" spc="265" dirty="0">
                <a:solidFill>
                  <a:srgbClr val="002060"/>
                </a:solidFill>
                <a:latin typeface="Arial"/>
                <a:cs typeface="Arial"/>
              </a:rPr>
              <a:t>U</a:t>
            </a:r>
            <a:r>
              <a:rPr lang="en-IN" b="1" spc="210" dirty="0">
                <a:solidFill>
                  <a:srgbClr val="002060"/>
                </a:solidFill>
                <a:latin typeface="Arial"/>
                <a:cs typeface="Arial"/>
              </a:rPr>
              <a:t>S</a:t>
            </a:r>
            <a:r>
              <a:rPr lang="en-IN" b="1" spc="95" dirty="0">
                <a:solidFill>
                  <a:srgbClr val="002060"/>
                </a:solidFill>
                <a:latin typeface="Arial"/>
                <a:cs typeface="Arial"/>
              </a:rPr>
              <a:t> </a:t>
            </a:r>
            <a:r>
              <a:rPr lang="en-IN" b="1" spc="260" dirty="0" err="1">
                <a:solidFill>
                  <a:srgbClr val="002060"/>
                </a:solidFill>
                <a:latin typeface="Arial"/>
                <a:cs typeface="Arial"/>
              </a:rPr>
              <a:t>S</a:t>
            </a:r>
            <a:r>
              <a:rPr lang="en-IN" b="1" spc="170" dirty="0" err="1">
                <a:solidFill>
                  <a:srgbClr val="002060"/>
                </a:solidFill>
                <a:latin typeface="Arial"/>
                <a:cs typeface="Arial"/>
              </a:rPr>
              <a:t>C</a:t>
            </a:r>
            <a:r>
              <a:rPr lang="en-IN" b="1" spc="200" dirty="0" err="1">
                <a:solidFill>
                  <a:srgbClr val="002060"/>
                </a:solidFill>
                <a:latin typeface="Arial"/>
                <a:cs typeface="Arial"/>
              </a:rPr>
              <a:t>S</a:t>
            </a:r>
            <a:r>
              <a:rPr lang="en-IN" b="1" spc="360" dirty="0" err="1">
                <a:solidFill>
                  <a:srgbClr val="002060"/>
                </a:solidFill>
                <a:latin typeface="Arial"/>
                <a:cs typeface="Arial"/>
              </a:rPr>
              <a:t>S</a:t>
            </a:r>
            <a:r>
              <a:rPr lang="en-IN" b="1" spc="195" dirty="0">
                <a:solidFill>
                  <a:srgbClr val="002060"/>
                </a:solidFill>
                <a:latin typeface="Arial"/>
                <a:cs typeface="Arial"/>
              </a:rPr>
              <a:t> </a:t>
            </a:r>
            <a:r>
              <a:rPr lang="en-IN" b="1" spc="229" dirty="0">
                <a:solidFill>
                  <a:srgbClr val="002060"/>
                </a:solidFill>
                <a:latin typeface="Arial"/>
                <a:cs typeface="Arial"/>
              </a:rPr>
              <a:t>R</a:t>
            </a:r>
            <a:r>
              <a:rPr lang="en-IN" b="1" spc="180" dirty="0">
                <a:solidFill>
                  <a:srgbClr val="002060"/>
                </a:solidFill>
                <a:latin typeface="Arial"/>
                <a:cs typeface="Arial"/>
              </a:rPr>
              <a:t>E</a:t>
            </a:r>
            <a:r>
              <a:rPr lang="en-IN" b="1" spc="175" dirty="0">
                <a:solidFill>
                  <a:srgbClr val="002060"/>
                </a:solidFill>
                <a:latin typeface="Arial"/>
                <a:cs typeface="Arial"/>
              </a:rPr>
              <a:t>L</a:t>
            </a:r>
            <a:r>
              <a:rPr lang="en-IN" b="1" spc="-180" dirty="0">
                <a:solidFill>
                  <a:srgbClr val="002060"/>
                </a:solidFill>
                <a:latin typeface="Arial"/>
                <a:cs typeface="Arial"/>
              </a:rPr>
              <a:t>A</a:t>
            </a:r>
            <a:r>
              <a:rPr lang="en-IN" b="1" spc="310" dirty="0">
                <a:solidFill>
                  <a:srgbClr val="002060"/>
                </a:solidFill>
                <a:latin typeface="Arial"/>
                <a:cs typeface="Arial"/>
              </a:rPr>
              <a:t>T</a:t>
            </a:r>
            <a:r>
              <a:rPr lang="en-IN" b="1" spc="465" dirty="0">
                <a:solidFill>
                  <a:srgbClr val="002060"/>
                </a:solidFill>
                <a:latin typeface="Arial"/>
                <a:cs typeface="Arial"/>
              </a:rPr>
              <a:t>E</a:t>
            </a:r>
            <a:r>
              <a:rPr lang="en-IN" b="1" spc="345" dirty="0">
                <a:solidFill>
                  <a:srgbClr val="002060"/>
                </a:solidFill>
                <a:latin typeface="Arial"/>
                <a:cs typeface="Arial"/>
              </a:rPr>
              <a:t>D</a:t>
            </a:r>
            <a:r>
              <a:rPr lang="en-IN" b="1" spc="114" dirty="0">
                <a:solidFill>
                  <a:srgbClr val="002060"/>
                </a:solidFill>
                <a:latin typeface="Arial"/>
                <a:cs typeface="Arial"/>
              </a:rPr>
              <a:t> </a:t>
            </a:r>
            <a:r>
              <a:rPr lang="en-IN" b="1" spc="225" dirty="0">
                <a:solidFill>
                  <a:srgbClr val="002060"/>
                </a:solidFill>
                <a:latin typeface="Arial"/>
                <a:cs typeface="Arial"/>
              </a:rPr>
              <a:t>FOR</a:t>
            </a:r>
            <a:r>
              <a:rPr lang="en-IN" b="1" spc="240" dirty="0">
                <a:solidFill>
                  <a:srgbClr val="002060"/>
                </a:solidFill>
                <a:latin typeface="Arial"/>
                <a:cs typeface="Arial"/>
              </a:rPr>
              <a:t>M</a:t>
            </a:r>
            <a:r>
              <a:rPr lang="en-IN" b="1" spc="210" dirty="0">
                <a:solidFill>
                  <a:srgbClr val="002060"/>
                </a:solidFill>
                <a:latin typeface="Arial"/>
                <a:cs typeface="Arial"/>
              </a:rPr>
              <a:t>S</a:t>
            </a:r>
            <a:endParaRPr lang="en-IN" dirty="0"/>
          </a:p>
        </p:txBody>
      </p:sp>
      <p:sp>
        <p:nvSpPr>
          <p:cNvPr id="3" name="Content Placeholder 2">
            <a:extLst>
              <a:ext uri="{FF2B5EF4-FFF2-40B4-BE49-F238E27FC236}">
                <a16:creationId xmlns="" xmlns:a16="http://schemas.microsoft.com/office/drawing/2014/main" id="{CE4664D9-D11B-4CA0-A105-455E803ACED5}"/>
              </a:ext>
            </a:extLst>
          </p:cNvPr>
          <p:cNvSpPr>
            <a:spLocks noGrp="1"/>
          </p:cNvSpPr>
          <p:nvPr>
            <p:ph idx="1"/>
          </p:nvPr>
        </p:nvSpPr>
        <p:spPr>
          <a:xfrm>
            <a:off x="944217" y="1063488"/>
            <a:ext cx="11022496" cy="5113475"/>
          </a:xfrm>
        </p:spPr>
        <p:txBody>
          <a:bodyPr>
            <a:normAutofit lnSpcReduction="10000"/>
          </a:bodyPr>
          <a:lstStyle/>
          <a:p>
            <a:pPr marL="432000" indent="-360000">
              <a:lnSpc>
                <a:spcPct val="100000"/>
              </a:lnSpc>
              <a:spcBef>
                <a:spcPts val="600"/>
              </a:spcBef>
              <a:buNone/>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002060"/>
                </a:solidFill>
                <a:latin typeface="Arial" panose="020B0604020202020204" pitchFamily="34" charset="0"/>
                <a:cs typeface="Arial" panose="020B0604020202020204" pitchFamily="34" charset="0"/>
              </a:rPr>
              <a:t>The application	forms to be used	for various	</a:t>
            </a:r>
            <a:r>
              <a:rPr lang="en-US" altLang="en-US" b="1" dirty="0" err="1">
                <a:solidFill>
                  <a:srgbClr val="002060"/>
                </a:solidFill>
                <a:latin typeface="Arial" panose="020B0604020202020204" pitchFamily="34" charset="0"/>
                <a:cs typeface="Arial" panose="020B0604020202020204" pitchFamily="34" charset="0"/>
              </a:rPr>
              <a:t>SCSS</a:t>
            </a:r>
            <a:r>
              <a:rPr lang="en-US" altLang="en-US" b="1" dirty="0">
                <a:solidFill>
                  <a:srgbClr val="002060"/>
                </a:solidFill>
                <a:latin typeface="Arial" panose="020B0604020202020204" pitchFamily="34" charset="0"/>
                <a:cs typeface="Arial" panose="020B0604020202020204" pitchFamily="34" charset="0"/>
              </a:rPr>
              <a:t> related activities are as under:</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A - Application for opening of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B - Application for extension of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C - Nomination under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D - Pay-In-Slip for deposits under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E -  Application	for closure of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 by depositor.</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F - Application for  closure  of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  by Joint holder/ nominee/ legal heir.</a:t>
            </a:r>
          </a:p>
          <a:p>
            <a:pPr marL="432000" indent="-360000" algn="just">
              <a:lnSpc>
                <a:spcPct val="100000"/>
              </a:lnSpc>
              <a:spcBef>
                <a:spcPts val="600"/>
              </a:spcBef>
              <a:buClr>
                <a:srgbClr val="0F2149"/>
              </a:buClr>
              <a:buFontTx/>
              <a:buAutoNum type="alphaLcParenR"/>
              <a:tabLst>
                <a:tab pos="1233488" algn="l"/>
                <a:tab pos="2778125" algn="l"/>
                <a:tab pos="3660775" algn="l"/>
                <a:tab pos="4079875" algn="l"/>
                <a:tab pos="4543425" algn="l"/>
                <a:tab pos="5300663" algn="l"/>
                <a:tab pos="5797550" algn="l"/>
                <a:tab pos="6900863" algn="l"/>
                <a:tab pos="7783513" algn="l"/>
              </a:tabLst>
            </a:pPr>
            <a:r>
              <a:rPr lang="en-US" altLang="en-US" b="1" dirty="0">
                <a:solidFill>
                  <a:srgbClr val="7030A0"/>
                </a:solidFill>
                <a:latin typeface="Arial" panose="020B0604020202020204" pitchFamily="34" charset="0"/>
                <a:cs typeface="Arial" panose="020B0604020202020204" pitchFamily="34" charset="0"/>
              </a:rPr>
              <a:t>Form G -Application for transfer of </a:t>
            </a:r>
            <a:r>
              <a:rPr lang="en-US" altLang="en-US" b="1" dirty="0" err="1">
                <a:solidFill>
                  <a:srgbClr val="7030A0"/>
                </a:solidFill>
                <a:latin typeface="Arial" panose="020B0604020202020204" pitchFamily="34" charset="0"/>
                <a:cs typeface="Arial" panose="020B0604020202020204" pitchFamily="34" charset="0"/>
              </a:rPr>
              <a:t>SCSS</a:t>
            </a:r>
            <a:r>
              <a:rPr lang="en-US" altLang="en-US" b="1" dirty="0">
                <a:solidFill>
                  <a:srgbClr val="7030A0"/>
                </a:solidFill>
                <a:latin typeface="Arial" panose="020B0604020202020204" pitchFamily="34" charset="0"/>
                <a:cs typeface="Arial" panose="020B0604020202020204" pitchFamily="34" charset="0"/>
              </a:rPr>
              <a:t> account.</a:t>
            </a:r>
          </a:p>
          <a:p>
            <a:endParaRPr lang="en-IN" dirty="0"/>
          </a:p>
        </p:txBody>
      </p:sp>
    </p:spTree>
    <p:extLst>
      <p:ext uri="{BB962C8B-B14F-4D97-AF65-F5344CB8AC3E}">
        <p14:creationId xmlns:p14="http://schemas.microsoft.com/office/powerpoint/2010/main" val="540152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_you_069.gif"/>
          <p:cNvPicPr>
            <a:picLocks noChangeAspect="1"/>
          </p:cNvPicPr>
          <p:nvPr/>
        </p:nvPicPr>
        <p:blipFill>
          <a:blip r:embed="rId2" cstate="print"/>
          <a:stretch>
            <a:fillRect/>
          </a:stretch>
        </p:blipFill>
        <p:spPr>
          <a:xfrm>
            <a:off x="1714500" y="685800"/>
            <a:ext cx="9194800" cy="482599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4BD684-5ECF-48F0-A86D-3D777EF201C0}"/>
              </a:ext>
            </a:extLst>
          </p:cNvPr>
          <p:cNvSpPr>
            <a:spLocks noGrp="1"/>
          </p:cNvSpPr>
          <p:nvPr>
            <p:ph type="title"/>
          </p:nvPr>
        </p:nvSpPr>
        <p:spPr>
          <a:xfrm>
            <a:off x="967409" y="0"/>
            <a:ext cx="10515600" cy="1325563"/>
          </a:xfrm>
        </p:spPr>
        <p:txBody>
          <a:bodyPr/>
          <a:lstStyle/>
          <a:p>
            <a:pPr algn="ctr"/>
            <a:r>
              <a:rPr lang="en-US" altLang="en-US" b="1" dirty="0">
                <a:solidFill>
                  <a:srgbClr val="002060"/>
                </a:solidFill>
                <a:latin typeface="Arial" panose="020B0604020202020204" pitchFamily="34" charset="0"/>
              </a:rPr>
              <a:t>Senior  Citizens  Savings Scheme  (</a:t>
            </a:r>
            <a:r>
              <a:rPr lang="en-US" altLang="en-US" b="1" dirty="0" err="1">
                <a:solidFill>
                  <a:srgbClr val="002060"/>
                </a:solidFill>
                <a:latin typeface="Arial" panose="020B0604020202020204" pitchFamily="34" charset="0"/>
              </a:rPr>
              <a:t>SCSS</a:t>
            </a:r>
            <a:r>
              <a:rPr lang="en-US" altLang="en-US" b="1" dirty="0">
                <a:solidFill>
                  <a:srgbClr val="002060"/>
                </a:solidFill>
                <a:latin typeface="Arial" panose="020B0604020202020204" pitchFamily="34" charset="0"/>
              </a:rPr>
              <a:t>)  2004</a:t>
            </a:r>
            <a:endParaRPr lang="en-IN" b="1" dirty="0">
              <a:solidFill>
                <a:srgbClr val="002060"/>
              </a:solidFill>
            </a:endParaRPr>
          </a:p>
        </p:txBody>
      </p:sp>
      <p:sp>
        <p:nvSpPr>
          <p:cNvPr id="3" name="Content Placeholder 2">
            <a:extLst>
              <a:ext uri="{FF2B5EF4-FFF2-40B4-BE49-F238E27FC236}">
                <a16:creationId xmlns="" xmlns:a16="http://schemas.microsoft.com/office/drawing/2014/main" id="{D80B250F-9578-43A1-A851-B03FD518957C}"/>
              </a:ext>
            </a:extLst>
          </p:cNvPr>
          <p:cNvSpPr>
            <a:spLocks noGrp="1"/>
          </p:cNvSpPr>
          <p:nvPr>
            <p:ph idx="1"/>
          </p:nvPr>
        </p:nvSpPr>
        <p:spPr>
          <a:xfrm>
            <a:off x="838200" y="1192696"/>
            <a:ext cx="11068878" cy="4984267"/>
          </a:xfrm>
        </p:spPr>
        <p:txBody>
          <a:bodyPr>
            <a:normAutofit fontScale="77500" lnSpcReduction="20000"/>
          </a:bodyPr>
          <a:lstStyle/>
          <a:p>
            <a:pPr algn="just">
              <a:lnSpc>
                <a:spcPct val="150000"/>
              </a:lnSpc>
              <a:buFont typeface="Wingdings" panose="05000000000000000000" pitchFamily="2" charset="2"/>
              <a:buChar char="Ø"/>
            </a:pPr>
            <a:r>
              <a:rPr lang="en-US" altLang="en-US" sz="3200" b="1" dirty="0">
                <a:solidFill>
                  <a:schemeClr val="accent3">
                    <a:lumMod val="50000"/>
                  </a:schemeClr>
                </a:solidFill>
                <a:latin typeface="Arial" panose="020B0604020202020204" pitchFamily="34" charset="0"/>
              </a:rPr>
              <a:t>Senior  Citizens  Savings Scheme  (</a:t>
            </a:r>
            <a:r>
              <a:rPr lang="en-US" altLang="en-US" sz="3200" b="1" dirty="0" err="1">
                <a:solidFill>
                  <a:schemeClr val="accent3">
                    <a:lumMod val="50000"/>
                  </a:schemeClr>
                </a:solidFill>
                <a:latin typeface="Arial" panose="020B0604020202020204" pitchFamily="34" charset="0"/>
              </a:rPr>
              <a:t>SCSS</a:t>
            </a:r>
            <a:r>
              <a:rPr lang="en-US" altLang="en-US" sz="3200" b="1" dirty="0">
                <a:solidFill>
                  <a:schemeClr val="accent3">
                    <a:lumMod val="50000"/>
                  </a:schemeClr>
                </a:solidFill>
                <a:latin typeface="Arial" panose="020B0604020202020204" pitchFamily="34" charset="0"/>
              </a:rPr>
              <a:t>)  2004  is  a Government of India Product.</a:t>
            </a:r>
          </a:p>
          <a:p>
            <a:pPr algn="just">
              <a:lnSpc>
                <a:spcPct val="150000"/>
              </a:lnSpc>
              <a:spcBef>
                <a:spcPts val="650"/>
              </a:spcBef>
              <a:buFont typeface="Wingdings" panose="05000000000000000000" pitchFamily="2" charset="2"/>
              <a:buChar char="Ø"/>
            </a:pPr>
            <a:r>
              <a:rPr lang="en-US" altLang="en-US" sz="3200" b="1" dirty="0">
                <a:solidFill>
                  <a:schemeClr val="accent3">
                    <a:lumMod val="50000"/>
                  </a:schemeClr>
                </a:solidFill>
                <a:latin typeface="Arial" panose="020B0604020202020204" pitchFamily="34" charset="0"/>
              </a:rPr>
              <a:t>Being a government-backed scheme, </a:t>
            </a:r>
            <a:r>
              <a:rPr lang="en-US" altLang="en-US" sz="3200" b="1" dirty="0" err="1">
                <a:solidFill>
                  <a:schemeClr val="accent3">
                    <a:lumMod val="50000"/>
                  </a:schemeClr>
                </a:solidFill>
                <a:latin typeface="Arial" panose="020B0604020202020204" pitchFamily="34" charset="0"/>
              </a:rPr>
              <a:t>SCSS</a:t>
            </a:r>
            <a:r>
              <a:rPr lang="en-US" altLang="en-US" sz="3200" b="1" dirty="0">
                <a:solidFill>
                  <a:schemeClr val="accent3">
                    <a:lumMod val="50000"/>
                  </a:schemeClr>
                </a:solidFill>
                <a:latin typeface="Arial" panose="020B0604020202020204" pitchFamily="34" charset="0"/>
              </a:rPr>
              <a:t> comes with all the protection and assertion associated with all government schemes i.e. sovereign debt.</a:t>
            </a:r>
          </a:p>
          <a:p>
            <a:pPr algn="just">
              <a:lnSpc>
                <a:spcPct val="150000"/>
              </a:lnSpc>
              <a:spcBef>
                <a:spcPts val="475"/>
              </a:spcBef>
              <a:buFont typeface="Wingdings" panose="05000000000000000000" pitchFamily="2" charset="2"/>
              <a:buChar char="Ø"/>
            </a:pPr>
            <a:r>
              <a:rPr lang="en-US" altLang="en-US" sz="3200" b="1" dirty="0">
                <a:solidFill>
                  <a:schemeClr val="accent3">
                    <a:lumMod val="50000"/>
                  </a:schemeClr>
                </a:solidFill>
                <a:latin typeface="Arial" panose="020B0604020202020204" pitchFamily="34" charset="0"/>
              </a:rPr>
              <a:t>It is one of the highest interest payable scheme.</a:t>
            </a:r>
          </a:p>
          <a:p>
            <a:pPr algn="just">
              <a:lnSpc>
                <a:spcPct val="150000"/>
              </a:lnSpc>
              <a:spcBef>
                <a:spcPts val="788"/>
              </a:spcBef>
              <a:buFont typeface="Wingdings" panose="05000000000000000000" pitchFamily="2" charset="2"/>
              <a:buChar char="Ø"/>
            </a:pPr>
            <a:r>
              <a:rPr lang="en-US" altLang="en-US" sz="3200" b="1" dirty="0">
                <a:solidFill>
                  <a:schemeClr val="accent3">
                    <a:lumMod val="50000"/>
                  </a:schemeClr>
                </a:solidFill>
                <a:latin typeface="Arial" panose="020B0604020202020204" pitchFamily="34" charset="0"/>
              </a:rPr>
              <a:t>The  scheme  offers  capital  protection, along  with quarterly interest payment as a source of income.</a:t>
            </a:r>
          </a:p>
          <a:p>
            <a:pPr algn="just">
              <a:lnSpc>
                <a:spcPct val="150000"/>
              </a:lnSpc>
              <a:spcBef>
                <a:spcPts val="425"/>
              </a:spcBef>
              <a:buFont typeface="Wingdings" panose="05000000000000000000" pitchFamily="2" charset="2"/>
              <a:buChar char="Ø"/>
            </a:pPr>
            <a:r>
              <a:rPr lang="en-US" altLang="en-US" sz="3200" b="1" dirty="0">
                <a:solidFill>
                  <a:schemeClr val="accent3">
                    <a:lumMod val="50000"/>
                  </a:schemeClr>
                </a:solidFill>
                <a:latin typeface="Arial" panose="020B0604020202020204" pitchFamily="34" charset="0"/>
              </a:rPr>
              <a:t>Tax benefit is also available in the scheme.</a:t>
            </a:r>
          </a:p>
          <a:p>
            <a:endParaRPr lang="en-IN" dirty="0"/>
          </a:p>
        </p:txBody>
      </p:sp>
    </p:spTree>
    <p:extLst>
      <p:ext uri="{BB962C8B-B14F-4D97-AF65-F5344CB8AC3E}">
        <p14:creationId xmlns:p14="http://schemas.microsoft.com/office/powerpoint/2010/main" val="101011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2F3853-E321-49A2-AB1E-777F68061E4A}"/>
              </a:ext>
            </a:extLst>
          </p:cNvPr>
          <p:cNvSpPr>
            <a:spLocks noGrp="1"/>
          </p:cNvSpPr>
          <p:nvPr>
            <p:ph type="title"/>
          </p:nvPr>
        </p:nvSpPr>
        <p:spPr>
          <a:xfrm>
            <a:off x="838200" y="18255"/>
            <a:ext cx="10515600" cy="1325563"/>
          </a:xfrm>
        </p:spPr>
        <p:txBody>
          <a:bodyPr>
            <a:normAutofit/>
          </a:bodyPr>
          <a:lstStyle/>
          <a:p>
            <a:pPr algn="ctr"/>
            <a:r>
              <a:rPr lang="en-IN" b="1" dirty="0">
                <a:solidFill>
                  <a:schemeClr val="accent3">
                    <a:lumMod val="50000"/>
                  </a:schemeClr>
                </a:solidFill>
                <a:latin typeface="Aharoni" panose="02010803020104030203" pitchFamily="2" charset="-79"/>
                <a:cs typeface="Aharoni" panose="02010803020104030203" pitchFamily="2" charset="-79"/>
              </a:rPr>
              <a:t>ELIGIBILITY FOR </a:t>
            </a:r>
            <a:r>
              <a:rPr lang="en-IN" b="1" dirty="0" err="1">
                <a:solidFill>
                  <a:schemeClr val="accent3">
                    <a:lumMod val="50000"/>
                  </a:schemeClr>
                </a:solidFill>
                <a:latin typeface="Aharoni" panose="02010803020104030203" pitchFamily="2" charset="-79"/>
                <a:cs typeface="Aharoni" panose="02010803020104030203" pitchFamily="2" charset="-79"/>
              </a:rPr>
              <a:t>SCSS</a:t>
            </a:r>
            <a:r>
              <a:rPr lang="en-IN" b="1" dirty="0">
                <a:solidFill>
                  <a:schemeClr val="accent3">
                    <a:lumMod val="50000"/>
                  </a:schemeClr>
                </a:solidFill>
                <a:latin typeface="Aharoni" panose="02010803020104030203" pitchFamily="2" charset="-79"/>
                <a:cs typeface="Aharoni" panose="02010803020104030203" pitchFamily="2" charset="-79"/>
              </a:rPr>
              <a:t> INVESTMENT</a:t>
            </a:r>
          </a:p>
        </p:txBody>
      </p:sp>
      <p:sp>
        <p:nvSpPr>
          <p:cNvPr id="3" name="Content Placeholder 2">
            <a:extLst>
              <a:ext uri="{FF2B5EF4-FFF2-40B4-BE49-F238E27FC236}">
                <a16:creationId xmlns="" xmlns:a16="http://schemas.microsoft.com/office/drawing/2014/main" id="{3FCBF972-CC17-4891-905F-DF66D75AA9E1}"/>
              </a:ext>
            </a:extLst>
          </p:cNvPr>
          <p:cNvSpPr>
            <a:spLocks noGrp="1"/>
          </p:cNvSpPr>
          <p:nvPr>
            <p:ph idx="1"/>
          </p:nvPr>
        </p:nvSpPr>
        <p:spPr>
          <a:xfrm>
            <a:off x="838200" y="1043609"/>
            <a:ext cx="11098696" cy="5133354"/>
          </a:xfrm>
        </p:spPr>
        <p:txBody>
          <a:bodyPr>
            <a:normAutofit fontScale="92500" lnSpcReduction="10000"/>
          </a:bodyPr>
          <a:lstStyle/>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An individual who has attained the age of 60 years  and above on the date of opening of an account.</a:t>
            </a:r>
          </a:p>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An  individual of the  age of  55 years  or  more but  less than 60 years  who  has  retired  on  superannuation  or  under  VRS  can also open account subject to the condition that the account is opened within one month of receipt of retirement benefits.</a:t>
            </a:r>
          </a:p>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Earlier, retired </a:t>
            </a:r>
            <a:r>
              <a:rPr lang="en-US" altLang="en-US" b="1" dirty="0" err="1">
                <a:solidFill>
                  <a:srgbClr val="002060"/>
                </a:solidFill>
                <a:latin typeface="Arial" panose="020B0604020202020204" pitchFamily="34" charset="0"/>
              </a:rPr>
              <a:t>defence</a:t>
            </a:r>
            <a:r>
              <a:rPr lang="en-US" altLang="en-US" b="1" dirty="0">
                <a:solidFill>
                  <a:srgbClr val="002060"/>
                </a:solidFill>
                <a:latin typeface="Arial" panose="020B0604020202020204" pitchFamily="34" charset="0"/>
              </a:rPr>
              <a:t> personnel were allowed to invest in this scheme  irrespective  of  their  age,  subject  to  other  conditions. However,  on   October   3,   2017   the   government   issued   a notification stating that the investment age has been fixed at 50 years.</a:t>
            </a:r>
          </a:p>
          <a:p>
            <a:pPr algn="just">
              <a:lnSpc>
                <a:spcPct val="100000"/>
              </a:lnSpc>
              <a:spcBef>
                <a:spcPts val="600"/>
              </a:spcBef>
              <a:buFont typeface="Wingdings" panose="05000000000000000000" pitchFamily="2" charset="2"/>
              <a:buChar char="v"/>
            </a:pPr>
            <a:r>
              <a:rPr lang="en-US" altLang="en-US" b="1" dirty="0">
                <a:solidFill>
                  <a:srgbClr val="002060"/>
                </a:solidFill>
                <a:latin typeface="Arial" panose="020B0604020202020204" pitchFamily="34" charset="0"/>
              </a:rPr>
              <a:t>However,	non-resident Indians (</a:t>
            </a:r>
            <a:r>
              <a:rPr lang="en-US" altLang="en-US" b="1" dirty="0" err="1">
                <a:solidFill>
                  <a:srgbClr val="002060"/>
                </a:solidFill>
                <a:latin typeface="Arial" panose="020B0604020202020204" pitchFamily="34" charset="0"/>
              </a:rPr>
              <a:t>NRls</a:t>
            </a:r>
            <a:r>
              <a:rPr lang="en-US" altLang="en-US" b="1" dirty="0">
                <a:solidFill>
                  <a:srgbClr val="002060"/>
                </a:solidFill>
                <a:latin typeface="Arial" panose="020B0604020202020204" pitchFamily="34" charset="0"/>
              </a:rPr>
              <a:t>) and Hindu Undivided </a:t>
            </a:r>
            <a:r>
              <a:rPr lang="en-US" b="1" spc="95" dirty="0">
                <a:solidFill>
                  <a:srgbClr val="002060"/>
                </a:solidFill>
                <a:latin typeface="Arial"/>
                <a:cs typeface="Arial"/>
              </a:rPr>
              <a:t>Fam</a:t>
            </a:r>
            <a:r>
              <a:rPr lang="en-US" b="1" spc="15" dirty="0">
                <a:solidFill>
                  <a:srgbClr val="002060"/>
                </a:solidFill>
                <a:latin typeface="Arial"/>
                <a:cs typeface="Arial"/>
              </a:rPr>
              <a:t>i</a:t>
            </a:r>
            <a:r>
              <a:rPr lang="en-US" b="1" spc="100" dirty="0">
                <a:solidFill>
                  <a:srgbClr val="002060"/>
                </a:solidFill>
                <a:latin typeface="Arial"/>
                <a:cs typeface="Arial"/>
              </a:rPr>
              <a:t>l</a:t>
            </a:r>
            <a:r>
              <a:rPr lang="en-US" b="1" spc="35" dirty="0">
                <a:solidFill>
                  <a:srgbClr val="002060"/>
                </a:solidFill>
                <a:latin typeface="Arial"/>
                <a:cs typeface="Arial"/>
              </a:rPr>
              <a:t>i</a:t>
            </a:r>
            <a:r>
              <a:rPr lang="en-US" b="1" spc="65" dirty="0">
                <a:solidFill>
                  <a:srgbClr val="002060"/>
                </a:solidFill>
                <a:latin typeface="Arial"/>
                <a:cs typeface="Arial"/>
              </a:rPr>
              <a:t>es</a:t>
            </a:r>
            <a:r>
              <a:rPr lang="en-US" b="1" spc="50" dirty="0">
                <a:solidFill>
                  <a:srgbClr val="002060"/>
                </a:solidFill>
                <a:latin typeface="Arial"/>
                <a:cs typeface="Arial"/>
              </a:rPr>
              <a:t> </a:t>
            </a:r>
            <a:r>
              <a:rPr lang="en-US" b="1" spc="20" dirty="0">
                <a:solidFill>
                  <a:srgbClr val="002060"/>
                </a:solidFill>
                <a:latin typeface="Arial"/>
                <a:cs typeface="Arial"/>
              </a:rPr>
              <a:t>(</a:t>
            </a:r>
            <a:r>
              <a:rPr lang="en-US" b="1" spc="80" dirty="0">
                <a:solidFill>
                  <a:srgbClr val="002060"/>
                </a:solidFill>
                <a:latin typeface="Arial"/>
                <a:cs typeface="Arial"/>
              </a:rPr>
              <a:t>H</a:t>
            </a:r>
            <a:r>
              <a:rPr lang="en-US" b="1" spc="5" dirty="0">
                <a:solidFill>
                  <a:srgbClr val="002060"/>
                </a:solidFill>
                <a:latin typeface="Arial"/>
                <a:cs typeface="Arial"/>
              </a:rPr>
              <a:t>U</a:t>
            </a:r>
            <a:r>
              <a:rPr lang="en-US" b="1" spc="45" dirty="0">
                <a:solidFill>
                  <a:srgbClr val="002060"/>
                </a:solidFill>
                <a:latin typeface="Arial"/>
                <a:cs typeface="Arial"/>
              </a:rPr>
              <a:t>Fs</a:t>
            </a:r>
            <a:r>
              <a:rPr lang="en-US" b="1" spc="30" dirty="0">
                <a:solidFill>
                  <a:srgbClr val="002060"/>
                </a:solidFill>
                <a:latin typeface="Arial"/>
                <a:cs typeface="Arial"/>
              </a:rPr>
              <a:t>)</a:t>
            </a:r>
            <a:r>
              <a:rPr lang="en-US" b="1" spc="-80" dirty="0">
                <a:solidFill>
                  <a:srgbClr val="002060"/>
                </a:solidFill>
                <a:latin typeface="Arial"/>
                <a:cs typeface="Arial"/>
              </a:rPr>
              <a:t> </a:t>
            </a:r>
            <a:r>
              <a:rPr lang="en-US" b="1" spc="35" dirty="0">
                <a:solidFill>
                  <a:srgbClr val="002060"/>
                </a:solidFill>
                <a:latin typeface="Arial"/>
                <a:cs typeface="Arial"/>
              </a:rPr>
              <a:t>are</a:t>
            </a:r>
            <a:r>
              <a:rPr lang="en-US" b="1" spc="70" dirty="0">
                <a:solidFill>
                  <a:srgbClr val="002060"/>
                </a:solidFill>
                <a:latin typeface="Arial"/>
                <a:cs typeface="Arial"/>
              </a:rPr>
              <a:t> </a:t>
            </a:r>
            <a:r>
              <a:rPr lang="en-US" b="1" spc="130" dirty="0">
                <a:solidFill>
                  <a:srgbClr val="002060"/>
                </a:solidFill>
                <a:latin typeface="Arial"/>
                <a:cs typeface="Arial"/>
              </a:rPr>
              <a:t>not</a:t>
            </a:r>
            <a:r>
              <a:rPr lang="en-US" b="1" spc="-60" dirty="0">
                <a:solidFill>
                  <a:srgbClr val="002060"/>
                </a:solidFill>
                <a:latin typeface="Arial"/>
                <a:cs typeface="Arial"/>
              </a:rPr>
              <a:t> </a:t>
            </a:r>
            <a:r>
              <a:rPr lang="en-US" b="1" spc="135" dirty="0">
                <a:solidFill>
                  <a:srgbClr val="002060"/>
                </a:solidFill>
                <a:latin typeface="Arial"/>
                <a:cs typeface="Arial"/>
              </a:rPr>
              <a:t>al</a:t>
            </a:r>
            <a:r>
              <a:rPr lang="en-US" b="1" spc="35" dirty="0">
                <a:solidFill>
                  <a:srgbClr val="002060"/>
                </a:solidFill>
                <a:latin typeface="Arial"/>
                <a:cs typeface="Arial"/>
              </a:rPr>
              <a:t>l</a:t>
            </a:r>
            <a:r>
              <a:rPr lang="en-US" b="1" spc="95" dirty="0">
                <a:solidFill>
                  <a:srgbClr val="002060"/>
                </a:solidFill>
                <a:latin typeface="Arial"/>
                <a:cs typeface="Arial"/>
              </a:rPr>
              <a:t>owed</a:t>
            </a:r>
            <a:r>
              <a:rPr lang="en-US" b="1" spc="-30" dirty="0">
                <a:solidFill>
                  <a:srgbClr val="002060"/>
                </a:solidFill>
                <a:latin typeface="Arial"/>
                <a:cs typeface="Arial"/>
              </a:rPr>
              <a:t> </a:t>
            </a:r>
            <a:r>
              <a:rPr lang="en-US" b="1" spc="145" dirty="0">
                <a:solidFill>
                  <a:srgbClr val="002060"/>
                </a:solidFill>
                <a:latin typeface="Arial"/>
                <a:cs typeface="Arial"/>
              </a:rPr>
              <a:t>to</a:t>
            </a:r>
            <a:r>
              <a:rPr lang="en-US" b="1" spc="80" dirty="0">
                <a:solidFill>
                  <a:srgbClr val="002060"/>
                </a:solidFill>
                <a:latin typeface="Arial"/>
                <a:cs typeface="Arial"/>
              </a:rPr>
              <a:t> </a:t>
            </a:r>
            <a:r>
              <a:rPr lang="en-US" b="1" spc="100" dirty="0">
                <a:solidFill>
                  <a:srgbClr val="002060"/>
                </a:solidFill>
                <a:latin typeface="Arial"/>
                <a:cs typeface="Arial"/>
              </a:rPr>
              <a:t>i</a:t>
            </a:r>
            <a:r>
              <a:rPr lang="en-US" b="1" spc="75" dirty="0">
                <a:solidFill>
                  <a:srgbClr val="002060"/>
                </a:solidFill>
                <a:latin typeface="Arial"/>
                <a:cs typeface="Arial"/>
              </a:rPr>
              <a:t>nvest</a:t>
            </a:r>
            <a:r>
              <a:rPr lang="en-US" b="1" spc="50" dirty="0">
                <a:solidFill>
                  <a:srgbClr val="002060"/>
                </a:solidFill>
                <a:latin typeface="Arial"/>
                <a:cs typeface="Arial"/>
              </a:rPr>
              <a:t> </a:t>
            </a:r>
            <a:r>
              <a:rPr lang="en-US" b="1" dirty="0" err="1">
                <a:solidFill>
                  <a:srgbClr val="002060"/>
                </a:solidFill>
                <a:latin typeface="Arial"/>
                <a:cs typeface="Arial"/>
              </a:rPr>
              <a:t>SCSS</a:t>
            </a:r>
            <a:r>
              <a:rPr lang="en-US" b="1" dirty="0">
                <a:solidFill>
                  <a:srgbClr val="002060"/>
                </a:solidFill>
                <a:latin typeface="Arial"/>
                <a:cs typeface="Arial"/>
              </a:rPr>
              <a:t>.</a:t>
            </a:r>
            <a:endParaRPr lang="en-US" altLang="en-US" dirty="0">
              <a:latin typeface="Arial" panose="020B0604020202020204" pitchFamily="34" charset="0"/>
            </a:endParaRPr>
          </a:p>
          <a:p>
            <a:pPr algn="just"/>
            <a:endParaRPr lang="en-IN" dirty="0"/>
          </a:p>
        </p:txBody>
      </p:sp>
    </p:spTree>
    <p:extLst>
      <p:ext uri="{BB962C8B-B14F-4D97-AF65-F5344CB8AC3E}">
        <p14:creationId xmlns:p14="http://schemas.microsoft.com/office/powerpoint/2010/main" val="408260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DFB9B9-F475-4CBD-BF81-7FB6AAFA4861}"/>
              </a:ext>
            </a:extLst>
          </p:cNvPr>
          <p:cNvSpPr>
            <a:spLocks noGrp="1"/>
          </p:cNvSpPr>
          <p:nvPr>
            <p:ph type="title"/>
          </p:nvPr>
        </p:nvSpPr>
        <p:spPr>
          <a:xfrm>
            <a:off x="838200" y="-92075"/>
            <a:ext cx="10515600" cy="1325563"/>
          </a:xfrm>
        </p:spPr>
        <p:txBody>
          <a:bodyPr>
            <a:normAutofit/>
          </a:bodyPr>
          <a:lstStyle/>
          <a:p>
            <a:pPr algn="ctr"/>
            <a:r>
              <a:rPr lang="en-IN" sz="4800" b="1" dirty="0">
                <a:solidFill>
                  <a:srgbClr val="002060"/>
                </a:solidFill>
                <a:latin typeface="Aharoni" panose="02010803020104030203" pitchFamily="2" charset="-79"/>
                <a:cs typeface="Aharoni" panose="02010803020104030203" pitchFamily="2" charset="-79"/>
              </a:rPr>
              <a:t>OPENING OF </a:t>
            </a:r>
            <a:r>
              <a:rPr lang="en-IN" sz="4800" b="1" dirty="0" err="1">
                <a:solidFill>
                  <a:srgbClr val="002060"/>
                </a:solidFill>
                <a:latin typeface="Aharoni" panose="02010803020104030203" pitchFamily="2" charset="-79"/>
                <a:cs typeface="Aharoni" panose="02010803020104030203" pitchFamily="2" charset="-79"/>
              </a:rPr>
              <a:t>SCSS</a:t>
            </a:r>
            <a:r>
              <a:rPr lang="en-IN" sz="4800" b="1" dirty="0">
                <a:solidFill>
                  <a:srgbClr val="002060"/>
                </a:solidFill>
                <a:latin typeface="Aharoni" panose="02010803020104030203" pitchFamily="2" charset="-79"/>
                <a:cs typeface="Aharoni" panose="02010803020104030203" pitchFamily="2" charset="-79"/>
              </a:rPr>
              <a:t> ACCOUNT</a:t>
            </a:r>
          </a:p>
        </p:txBody>
      </p:sp>
      <p:sp>
        <p:nvSpPr>
          <p:cNvPr id="3" name="Content Placeholder 2">
            <a:extLst>
              <a:ext uri="{FF2B5EF4-FFF2-40B4-BE49-F238E27FC236}">
                <a16:creationId xmlns="" xmlns:a16="http://schemas.microsoft.com/office/drawing/2014/main" id="{8E5B9D85-8067-4F83-9682-2EE7745C4DE5}"/>
              </a:ext>
            </a:extLst>
          </p:cNvPr>
          <p:cNvSpPr>
            <a:spLocks noGrp="1"/>
          </p:cNvSpPr>
          <p:nvPr>
            <p:ph idx="1"/>
          </p:nvPr>
        </p:nvSpPr>
        <p:spPr>
          <a:xfrm>
            <a:off x="838200" y="884582"/>
            <a:ext cx="11068878" cy="5327374"/>
          </a:xfrm>
        </p:spPr>
        <p:txBody>
          <a:bodyPr>
            <a:normAutofit fontScale="62500" lnSpcReduction="20000"/>
          </a:bodyPr>
          <a:lstStyle/>
          <a:p>
            <a:pPr algn="just">
              <a:lnSpc>
                <a:spcPct val="120000"/>
              </a:lnSpc>
              <a:spcBef>
                <a:spcPts val="600"/>
              </a:spcBef>
              <a:buFont typeface="Wingdings" panose="05000000000000000000" pitchFamily="2" charset="2"/>
              <a:buChar char="Ø"/>
            </a:pPr>
            <a:r>
              <a:rPr lang="en-US" altLang="en-US" sz="3800" b="1" dirty="0">
                <a:solidFill>
                  <a:schemeClr val="accent2">
                    <a:lumMod val="50000"/>
                  </a:schemeClr>
                </a:solidFill>
                <a:latin typeface="Arial" panose="020B0604020202020204" pitchFamily="34" charset="0"/>
              </a:rPr>
              <a:t>A depositor  may open the account in individual capacity or jointly with spouse.</a:t>
            </a:r>
          </a:p>
          <a:p>
            <a:pPr algn="just">
              <a:lnSpc>
                <a:spcPct val="120000"/>
              </a:lnSpc>
              <a:spcBef>
                <a:spcPts val="600"/>
              </a:spcBef>
              <a:buFont typeface="Wingdings" panose="05000000000000000000" pitchFamily="2" charset="2"/>
              <a:buChar char="Ø"/>
            </a:pPr>
            <a:r>
              <a:rPr lang="en-US" altLang="en-US" sz="3800" b="1" dirty="0">
                <a:solidFill>
                  <a:schemeClr val="accent2">
                    <a:lumMod val="50000"/>
                  </a:schemeClr>
                </a:solidFill>
                <a:latin typeface="Arial" panose="020B0604020202020204" pitchFamily="34" charset="0"/>
              </a:rPr>
              <a:t>Any  depositor   may  open  an  account   at  any   post  office  or at  a scheduled  commercial  bank  by  making  an  application  in  </a:t>
            </a:r>
            <a:r>
              <a:rPr lang="en-US" altLang="en-US" sz="3800" b="1" dirty="0">
                <a:solidFill>
                  <a:srgbClr val="002060"/>
                </a:solidFill>
                <a:latin typeface="Arial" panose="020B0604020202020204" pitchFamily="34" charset="0"/>
              </a:rPr>
              <a:t>Form-A</a:t>
            </a:r>
            <a:r>
              <a:rPr lang="en-US" altLang="en-US" sz="3800" b="1" dirty="0">
                <a:solidFill>
                  <a:schemeClr val="accent2">
                    <a:lumMod val="50000"/>
                  </a:schemeClr>
                </a:solidFill>
                <a:latin typeface="Arial" panose="020B0604020202020204" pitchFamily="34" charset="0"/>
              </a:rPr>
              <a:t> along with the age proof.</a:t>
            </a:r>
          </a:p>
          <a:p>
            <a:pPr algn="just">
              <a:lnSpc>
                <a:spcPct val="120000"/>
              </a:lnSpc>
              <a:spcBef>
                <a:spcPts val="600"/>
              </a:spcBef>
              <a:buFont typeface="Wingdings" panose="05000000000000000000" pitchFamily="2" charset="2"/>
              <a:buChar char="Ø"/>
            </a:pPr>
            <a:r>
              <a:rPr lang="en-US" altLang="en-US" sz="3800" b="1" dirty="0">
                <a:solidFill>
                  <a:schemeClr val="accent2">
                    <a:lumMod val="50000"/>
                  </a:schemeClr>
                </a:solidFill>
                <a:latin typeface="Arial" panose="020B0604020202020204" pitchFamily="34" charset="0"/>
              </a:rPr>
              <a:t>A  depositor  may  get  his  account  transferred  from  one  deposit office to another </a:t>
            </a:r>
            <a:r>
              <a:rPr lang="en-US" altLang="en-US" sz="3800" b="1" i="1" dirty="0">
                <a:solidFill>
                  <a:schemeClr val="accent2">
                    <a:lumMod val="50000"/>
                  </a:schemeClr>
                </a:solidFill>
                <a:latin typeface="Arial" panose="020B0604020202020204" pitchFamily="34" charset="0"/>
              </a:rPr>
              <a:t>I </a:t>
            </a:r>
            <a:r>
              <a:rPr lang="en-US" altLang="en-US" sz="3800" b="1" dirty="0">
                <a:solidFill>
                  <a:schemeClr val="accent2">
                    <a:lumMod val="50000"/>
                  </a:schemeClr>
                </a:solidFill>
                <a:latin typeface="Arial" panose="020B0604020202020204" pitchFamily="34" charset="0"/>
              </a:rPr>
              <a:t>one bank to another after paying transfer fees  of Rs. 5 per  lakh of  deposit if the  deposit  of above  Rs. 1 lakh. Such application should be given in </a:t>
            </a:r>
            <a:r>
              <a:rPr lang="en-US" altLang="en-US" sz="3800" b="1" dirty="0">
                <a:solidFill>
                  <a:srgbClr val="002060"/>
                </a:solidFill>
                <a:latin typeface="Arial" panose="020B0604020202020204" pitchFamily="34" charset="0"/>
              </a:rPr>
              <a:t>Form-G.</a:t>
            </a:r>
          </a:p>
          <a:p>
            <a:pPr algn="just">
              <a:lnSpc>
                <a:spcPct val="120000"/>
              </a:lnSpc>
              <a:spcBef>
                <a:spcPts val="600"/>
              </a:spcBef>
              <a:buFont typeface="Wingdings" panose="05000000000000000000" pitchFamily="2" charset="2"/>
              <a:buChar char="Ø"/>
            </a:pPr>
            <a:r>
              <a:rPr lang="en-US" altLang="en-US" sz="3800" b="1" dirty="0">
                <a:solidFill>
                  <a:schemeClr val="accent2">
                    <a:lumMod val="50000"/>
                  </a:schemeClr>
                </a:solidFill>
                <a:latin typeface="Arial" panose="020B0604020202020204" pitchFamily="34" charset="0"/>
              </a:rPr>
              <a:t>While deposits  in the </a:t>
            </a:r>
            <a:r>
              <a:rPr lang="en-US" altLang="en-US" sz="3800" b="1" dirty="0" err="1">
                <a:solidFill>
                  <a:schemeClr val="accent2">
                    <a:lumMod val="50000"/>
                  </a:schemeClr>
                </a:solidFill>
                <a:latin typeface="Arial" panose="020B0604020202020204" pitchFamily="34" charset="0"/>
              </a:rPr>
              <a:t>SCSS</a:t>
            </a:r>
            <a:r>
              <a:rPr lang="en-US" altLang="en-US" sz="3800" b="1" dirty="0">
                <a:solidFill>
                  <a:schemeClr val="accent2">
                    <a:lumMod val="50000"/>
                  </a:schemeClr>
                </a:solidFill>
                <a:latin typeface="Arial" panose="020B0604020202020204" pitchFamily="34" charset="0"/>
              </a:rPr>
              <a:t> accounts can be made in cash, this is allowed  only  for  amounts   less  than   Rs.  1  lakh.  If  the  deposit amount  for  Senior  Citizens  Savings  Scheme  exceeds  Rs.  1 lakh, using  cheque/demand  draft  for  making the  deposit  is  mandatory.</a:t>
            </a:r>
          </a:p>
          <a:p>
            <a:endParaRPr lang="en-IN" dirty="0"/>
          </a:p>
        </p:txBody>
      </p:sp>
    </p:spTree>
    <p:extLst>
      <p:ext uri="{BB962C8B-B14F-4D97-AF65-F5344CB8AC3E}">
        <p14:creationId xmlns:p14="http://schemas.microsoft.com/office/powerpoint/2010/main" val="83886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CDE7A8-BF63-471E-9CD9-87D381E828A0}"/>
              </a:ext>
            </a:extLst>
          </p:cNvPr>
          <p:cNvSpPr>
            <a:spLocks noGrp="1"/>
          </p:cNvSpPr>
          <p:nvPr>
            <p:ph type="title"/>
          </p:nvPr>
        </p:nvSpPr>
        <p:spPr>
          <a:xfrm>
            <a:off x="838199" y="1"/>
            <a:ext cx="11039061" cy="1690688"/>
          </a:xfrm>
        </p:spPr>
        <p:txBody>
          <a:bodyPr>
            <a:normAutofit/>
          </a:bodyPr>
          <a:lstStyle/>
          <a:p>
            <a:pPr algn="ctr"/>
            <a:r>
              <a:rPr lang="en-IN" b="1" dirty="0">
                <a:solidFill>
                  <a:srgbClr val="002060"/>
                </a:solidFill>
                <a:latin typeface="Aharoni" panose="02010803020104030203" pitchFamily="2" charset="-79"/>
                <a:cs typeface="Aharoni" panose="02010803020104030203" pitchFamily="2" charset="-79"/>
              </a:rPr>
              <a:t>DOCUMENTS REQUIRED FOR INVESTMENT</a:t>
            </a:r>
          </a:p>
        </p:txBody>
      </p:sp>
      <p:sp>
        <p:nvSpPr>
          <p:cNvPr id="3" name="Content Placeholder 2">
            <a:extLst>
              <a:ext uri="{FF2B5EF4-FFF2-40B4-BE49-F238E27FC236}">
                <a16:creationId xmlns="" xmlns:a16="http://schemas.microsoft.com/office/drawing/2014/main" id="{1CB1CE91-928C-4B52-8EF7-5872474BEA06}"/>
              </a:ext>
            </a:extLst>
          </p:cNvPr>
          <p:cNvSpPr>
            <a:spLocks noGrp="1"/>
          </p:cNvSpPr>
          <p:nvPr>
            <p:ph idx="1"/>
          </p:nvPr>
        </p:nvSpPr>
        <p:spPr>
          <a:xfrm>
            <a:off x="838200" y="1461052"/>
            <a:ext cx="11039060" cy="4715911"/>
          </a:xfrm>
        </p:spPr>
        <p:txBody>
          <a:bodyPr>
            <a:normAutofit fontScale="77500" lnSpcReduction="20000"/>
          </a:bodyPr>
          <a:lstStyle/>
          <a:p>
            <a:pPr marL="0" indent="0" algn="just">
              <a:lnSpc>
                <a:spcPct val="120000"/>
              </a:lnSpc>
              <a:spcBef>
                <a:spcPts val="600"/>
              </a:spcBef>
              <a:buNone/>
            </a:pPr>
            <a:r>
              <a:rPr lang="en-IN" sz="3100" b="1" spc="105" dirty="0">
                <a:solidFill>
                  <a:schemeClr val="accent3">
                    <a:lumMod val="50000"/>
                  </a:schemeClr>
                </a:solidFill>
                <a:latin typeface="Arial"/>
                <a:cs typeface="Arial"/>
              </a:rPr>
              <a:t>Fol</a:t>
            </a:r>
            <a:r>
              <a:rPr lang="en-IN" sz="3100" b="1" spc="-85" dirty="0">
                <a:solidFill>
                  <a:schemeClr val="accent3">
                    <a:lumMod val="50000"/>
                  </a:schemeClr>
                </a:solidFill>
                <a:latin typeface="Arial"/>
                <a:cs typeface="Arial"/>
              </a:rPr>
              <a:t>l</a:t>
            </a:r>
            <a:r>
              <a:rPr lang="en-IN" sz="3100" b="1" spc="114" dirty="0">
                <a:solidFill>
                  <a:schemeClr val="accent3">
                    <a:lumMod val="50000"/>
                  </a:schemeClr>
                </a:solidFill>
                <a:latin typeface="Arial"/>
                <a:cs typeface="Arial"/>
              </a:rPr>
              <a:t>o</a:t>
            </a:r>
            <a:r>
              <a:rPr lang="en-IN" sz="3100" b="1" spc="160" dirty="0">
                <a:solidFill>
                  <a:schemeClr val="accent3">
                    <a:lumMod val="50000"/>
                  </a:schemeClr>
                </a:solidFill>
                <a:latin typeface="Arial"/>
                <a:cs typeface="Arial"/>
              </a:rPr>
              <a:t>w</a:t>
            </a:r>
            <a:r>
              <a:rPr lang="en-IN" sz="3100" b="1" spc="170" dirty="0">
                <a:solidFill>
                  <a:schemeClr val="accent3">
                    <a:lumMod val="50000"/>
                  </a:schemeClr>
                </a:solidFill>
                <a:latin typeface="Arial"/>
                <a:cs typeface="Arial"/>
              </a:rPr>
              <a:t>i</a:t>
            </a:r>
            <a:r>
              <a:rPr lang="en-IN" sz="3100" b="1" spc="140" dirty="0">
                <a:solidFill>
                  <a:schemeClr val="accent3">
                    <a:lumMod val="50000"/>
                  </a:schemeClr>
                </a:solidFill>
                <a:latin typeface="Arial"/>
                <a:cs typeface="Arial"/>
              </a:rPr>
              <a:t>ng </a:t>
            </a:r>
            <a:r>
              <a:rPr lang="en-US" sz="3100" b="1" spc="40" dirty="0">
                <a:solidFill>
                  <a:schemeClr val="accent3">
                    <a:lumMod val="50000"/>
                  </a:schemeClr>
                </a:solidFill>
                <a:latin typeface="Arial"/>
                <a:cs typeface="Arial"/>
              </a:rPr>
              <a:t>i</a:t>
            </a:r>
            <a:r>
              <a:rPr lang="en-US" sz="3100" b="1" spc="125" dirty="0">
                <a:solidFill>
                  <a:schemeClr val="accent3">
                    <a:lumMod val="50000"/>
                  </a:schemeClr>
                </a:solidFill>
                <a:latin typeface="Arial"/>
                <a:cs typeface="Arial"/>
              </a:rPr>
              <a:t>s </a:t>
            </a:r>
            <a:r>
              <a:rPr lang="en-US" sz="3100" b="1" spc="100" dirty="0">
                <a:solidFill>
                  <a:schemeClr val="accent3">
                    <a:lumMod val="50000"/>
                  </a:schemeClr>
                </a:solidFill>
                <a:latin typeface="Arial"/>
                <a:cs typeface="Arial"/>
              </a:rPr>
              <a:t>t</a:t>
            </a:r>
            <a:r>
              <a:rPr lang="en-US" sz="3100" b="1" spc="130" dirty="0">
                <a:solidFill>
                  <a:schemeClr val="accent3">
                    <a:lumMod val="50000"/>
                  </a:schemeClr>
                </a:solidFill>
                <a:latin typeface="Arial"/>
                <a:cs typeface="Arial"/>
              </a:rPr>
              <a:t>h</a:t>
            </a:r>
            <a:r>
              <a:rPr lang="en-US" sz="3100" b="1" spc="60" dirty="0">
                <a:solidFill>
                  <a:schemeClr val="accent3">
                    <a:lumMod val="50000"/>
                  </a:schemeClr>
                </a:solidFill>
                <a:latin typeface="Arial"/>
                <a:cs typeface="Arial"/>
              </a:rPr>
              <a:t>e </a:t>
            </a:r>
            <a:r>
              <a:rPr lang="en-US" sz="3100" b="1" spc="105" dirty="0">
                <a:solidFill>
                  <a:schemeClr val="accent3">
                    <a:lumMod val="50000"/>
                  </a:schemeClr>
                </a:solidFill>
                <a:latin typeface="Arial"/>
                <a:cs typeface="Arial"/>
              </a:rPr>
              <a:t>l</a:t>
            </a:r>
            <a:r>
              <a:rPr lang="en-US" sz="3100" b="1" spc="40" dirty="0">
                <a:solidFill>
                  <a:schemeClr val="accent3">
                    <a:lumMod val="50000"/>
                  </a:schemeClr>
                </a:solidFill>
                <a:latin typeface="Arial"/>
                <a:cs typeface="Arial"/>
              </a:rPr>
              <a:t>i</a:t>
            </a:r>
            <a:r>
              <a:rPr lang="en-US" sz="3100" b="1" spc="125" dirty="0">
                <a:solidFill>
                  <a:schemeClr val="accent3">
                    <a:lumMod val="50000"/>
                  </a:schemeClr>
                </a:solidFill>
                <a:latin typeface="Arial"/>
                <a:cs typeface="Arial"/>
              </a:rPr>
              <a:t>st </a:t>
            </a:r>
            <a:r>
              <a:rPr lang="en-US" sz="3100" b="1" spc="95" dirty="0">
                <a:solidFill>
                  <a:schemeClr val="accent3">
                    <a:lumMod val="50000"/>
                  </a:schemeClr>
                </a:solidFill>
                <a:latin typeface="Arial"/>
                <a:cs typeface="Arial"/>
              </a:rPr>
              <a:t>of</a:t>
            </a:r>
            <a:r>
              <a:rPr lang="en-US" sz="3100" b="1" dirty="0">
                <a:solidFill>
                  <a:schemeClr val="accent3">
                    <a:lumMod val="50000"/>
                  </a:schemeClr>
                </a:solidFill>
                <a:latin typeface="Arial"/>
                <a:cs typeface="Arial"/>
              </a:rPr>
              <a:t>	</a:t>
            </a:r>
            <a:r>
              <a:rPr lang="en-US" sz="3100" b="1" spc="95" dirty="0">
                <a:solidFill>
                  <a:schemeClr val="accent3">
                    <a:lumMod val="50000"/>
                  </a:schemeClr>
                </a:solidFill>
                <a:latin typeface="Arial"/>
                <a:cs typeface="Arial"/>
              </a:rPr>
              <a:t>the </a:t>
            </a:r>
            <a:r>
              <a:rPr lang="en-US" sz="3100" b="1" spc="80" dirty="0">
                <a:solidFill>
                  <a:schemeClr val="accent3">
                    <a:lumMod val="50000"/>
                  </a:schemeClr>
                </a:solidFill>
                <a:latin typeface="Arial"/>
                <a:cs typeface="Arial"/>
              </a:rPr>
              <a:t>docume</a:t>
            </a:r>
            <a:r>
              <a:rPr lang="en-US" sz="3100" b="1" spc="160" dirty="0">
                <a:solidFill>
                  <a:schemeClr val="accent3">
                    <a:lumMod val="50000"/>
                  </a:schemeClr>
                </a:solidFill>
                <a:latin typeface="Arial"/>
                <a:cs typeface="Arial"/>
              </a:rPr>
              <a:t>n</a:t>
            </a:r>
            <a:r>
              <a:rPr lang="en-US" sz="3100" b="1" spc="140" dirty="0">
                <a:solidFill>
                  <a:schemeClr val="accent3">
                    <a:lumMod val="50000"/>
                  </a:schemeClr>
                </a:solidFill>
                <a:latin typeface="Arial"/>
                <a:cs typeface="Arial"/>
              </a:rPr>
              <a:t>ts</a:t>
            </a:r>
            <a:r>
              <a:rPr lang="en-US" sz="3100" b="1" dirty="0">
                <a:solidFill>
                  <a:schemeClr val="accent3">
                    <a:lumMod val="50000"/>
                  </a:schemeClr>
                </a:solidFill>
                <a:latin typeface="Arial"/>
                <a:cs typeface="Arial"/>
              </a:rPr>
              <a:t>	</a:t>
            </a:r>
            <a:r>
              <a:rPr lang="en-US" sz="3100" b="1" spc="90" dirty="0">
                <a:solidFill>
                  <a:schemeClr val="accent3">
                    <a:lumMod val="50000"/>
                  </a:schemeClr>
                </a:solidFill>
                <a:latin typeface="Arial"/>
                <a:cs typeface="Arial"/>
              </a:rPr>
              <a:t>req</a:t>
            </a:r>
            <a:r>
              <a:rPr lang="en-US" sz="3100" b="1" spc="145" dirty="0">
                <a:solidFill>
                  <a:schemeClr val="accent3">
                    <a:lumMod val="50000"/>
                  </a:schemeClr>
                </a:solidFill>
                <a:latin typeface="Arial"/>
                <a:cs typeface="Arial"/>
              </a:rPr>
              <a:t>u</a:t>
            </a:r>
            <a:r>
              <a:rPr lang="en-US" sz="3100" b="1" spc="105" dirty="0">
                <a:solidFill>
                  <a:schemeClr val="accent3">
                    <a:lumMod val="50000"/>
                  </a:schemeClr>
                </a:solidFill>
                <a:latin typeface="Arial"/>
                <a:cs typeface="Arial"/>
              </a:rPr>
              <a:t>i</a:t>
            </a:r>
            <a:r>
              <a:rPr lang="en-US" sz="3100" b="1" spc="95" dirty="0">
                <a:solidFill>
                  <a:schemeClr val="accent3">
                    <a:lumMod val="50000"/>
                  </a:schemeClr>
                </a:solidFill>
                <a:latin typeface="Arial"/>
                <a:cs typeface="Arial"/>
              </a:rPr>
              <a:t>red </a:t>
            </a:r>
            <a:r>
              <a:rPr lang="en-US" sz="3100" b="1" spc="105" dirty="0">
                <a:solidFill>
                  <a:schemeClr val="accent3">
                    <a:lumMod val="50000"/>
                  </a:schemeClr>
                </a:solidFill>
                <a:latin typeface="Arial"/>
                <a:cs typeface="Arial"/>
              </a:rPr>
              <a:t>for </a:t>
            </a:r>
            <a:r>
              <a:rPr lang="en-US" sz="3100" b="1" spc="40" dirty="0">
                <a:solidFill>
                  <a:schemeClr val="accent3">
                    <a:lumMod val="50000"/>
                  </a:schemeClr>
                </a:solidFill>
                <a:latin typeface="Arial"/>
                <a:cs typeface="Arial"/>
              </a:rPr>
              <a:t>i</a:t>
            </a:r>
            <a:r>
              <a:rPr lang="en-US" sz="3100" b="1" spc="20" dirty="0">
                <a:solidFill>
                  <a:schemeClr val="accent3">
                    <a:lumMod val="50000"/>
                  </a:schemeClr>
                </a:solidFill>
                <a:latin typeface="Arial"/>
                <a:cs typeface="Arial"/>
              </a:rPr>
              <a:t>n</a:t>
            </a:r>
            <a:r>
              <a:rPr lang="en-US" sz="3100" b="1" spc="85" dirty="0">
                <a:solidFill>
                  <a:schemeClr val="accent3">
                    <a:lumMod val="50000"/>
                  </a:schemeClr>
                </a:solidFill>
                <a:latin typeface="Arial"/>
                <a:cs typeface="Arial"/>
              </a:rPr>
              <a:t>vesti</a:t>
            </a:r>
            <a:r>
              <a:rPr lang="en-US" sz="3100" b="1" spc="140" dirty="0">
                <a:solidFill>
                  <a:schemeClr val="accent3">
                    <a:lumMod val="50000"/>
                  </a:schemeClr>
                </a:solidFill>
                <a:latin typeface="Arial"/>
                <a:cs typeface="Arial"/>
              </a:rPr>
              <a:t>ng</a:t>
            </a:r>
            <a:r>
              <a:rPr lang="en-US" sz="3100" b="1" spc="-65" dirty="0">
                <a:solidFill>
                  <a:schemeClr val="accent3">
                    <a:lumMod val="50000"/>
                  </a:schemeClr>
                </a:solidFill>
                <a:latin typeface="Arial"/>
                <a:cs typeface="Arial"/>
              </a:rPr>
              <a:t> </a:t>
            </a:r>
            <a:r>
              <a:rPr lang="en-US" sz="3100" b="1" spc="165" dirty="0">
                <a:solidFill>
                  <a:schemeClr val="accent3">
                    <a:lumMod val="50000"/>
                  </a:schemeClr>
                </a:solidFill>
                <a:latin typeface="Arial"/>
                <a:cs typeface="Arial"/>
              </a:rPr>
              <a:t>in</a:t>
            </a:r>
            <a:r>
              <a:rPr lang="en-US" sz="3100" b="1" spc="-165" dirty="0">
                <a:solidFill>
                  <a:schemeClr val="accent3">
                    <a:lumMod val="50000"/>
                  </a:schemeClr>
                </a:solidFill>
                <a:latin typeface="Arial"/>
                <a:cs typeface="Arial"/>
              </a:rPr>
              <a:t> </a:t>
            </a:r>
            <a:r>
              <a:rPr lang="en-US" sz="3100" b="1" spc="100" dirty="0">
                <a:solidFill>
                  <a:schemeClr val="accent3">
                    <a:lumMod val="50000"/>
                  </a:schemeClr>
                </a:solidFill>
                <a:latin typeface="Arial"/>
                <a:cs typeface="Arial"/>
              </a:rPr>
              <a:t>t</a:t>
            </a:r>
            <a:r>
              <a:rPr lang="en-US" sz="3100" b="1" spc="130" dirty="0">
                <a:solidFill>
                  <a:schemeClr val="accent3">
                    <a:lumMod val="50000"/>
                  </a:schemeClr>
                </a:solidFill>
                <a:latin typeface="Arial"/>
                <a:cs typeface="Arial"/>
              </a:rPr>
              <a:t>h</a:t>
            </a:r>
            <a:r>
              <a:rPr lang="en-US" sz="3100" b="1" spc="60" dirty="0">
                <a:solidFill>
                  <a:schemeClr val="accent3">
                    <a:lumMod val="50000"/>
                  </a:schemeClr>
                </a:solidFill>
                <a:latin typeface="Arial"/>
                <a:cs typeface="Arial"/>
              </a:rPr>
              <a:t>e</a:t>
            </a:r>
            <a:r>
              <a:rPr lang="en-US" sz="3100" b="1" spc="-60" dirty="0">
                <a:solidFill>
                  <a:schemeClr val="accent3">
                    <a:lumMod val="50000"/>
                  </a:schemeClr>
                </a:solidFill>
                <a:latin typeface="Arial"/>
                <a:cs typeface="Arial"/>
              </a:rPr>
              <a:t> </a:t>
            </a:r>
            <a:r>
              <a:rPr lang="en-US" sz="3100" b="1" spc="60" dirty="0">
                <a:solidFill>
                  <a:schemeClr val="accent3">
                    <a:lumMod val="50000"/>
                  </a:schemeClr>
                </a:solidFill>
                <a:latin typeface="Arial"/>
                <a:cs typeface="Arial"/>
              </a:rPr>
              <a:t>scheme:</a:t>
            </a:r>
            <a:endParaRPr lang="en-US" sz="3100" b="1" dirty="0">
              <a:solidFill>
                <a:schemeClr val="accent3">
                  <a:lumMod val="50000"/>
                </a:schemeClr>
              </a:solidFill>
              <a:latin typeface="Arial"/>
              <a:cs typeface="Arial"/>
            </a:endParaRPr>
          </a:p>
          <a:p>
            <a:pPr marL="504000" indent="-504000" algn="just">
              <a:lnSpc>
                <a:spcPct val="120000"/>
              </a:lnSpc>
              <a:spcBef>
                <a:spcPts val="600"/>
              </a:spcBef>
              <a:buFont typeface="+mj-lt"/>
              <a:buAutoNum type="alphaLcParenR"/>
            </a:pPr>
            <a:r>
              <a:rPr lang="en-US" sz="3100" b="1" spc="165" dirty="0">
                <a:solidFill>
                  <a:schemeClr val="accent3">
                    <a:lumMod val="50000"/>
                  </a:schemeClr>
                </a:solidFill>
                <a:latin typeface="Arial"/>
                <a:cs typeface="Arial"/>
              </a:rPr>
              <a:t>Du</a:t>
            </a:r>
            <a:r>
              <a:rPr lang="en-US" sz="3100" b="1" spc="-110" dirty="0">
                <a:solidFill>
                  <a:schemeClr val="accent3">
                    <a:lumMod val="50000"/>
                  </a:schemeClr>
                </a:solidFill>
                <a:latin typeface="Arial"/>
                <a:cs typeface="Arial"/>
              </a:rPr>
              <a:t>l</a:t>
            </a:r>
            <a:r>
              <a:rPr lang="en-US" sz="3100" b="1" spc="160" dirty="0">
                <a:solidFill>
                  <a:schemeClr val="accent3">
                    <a:lumMod val="50000"/>
                  </a:schemeClr>
                </a:solidFill>
                <a:latin typeface="Arial"/>
                <a:cs typeface="Arial"/>
              </a:rPr>
              <a:t>y</a:t>
            </a:r>
            <a:r>
              <a:rPr lang="en-US" sz="3100" b="1" spc="80" dirty="0">
                <a:solidFill>
                  <a:schemeClr val="accent3">
                    <a:lumMod val="50000"/>
                  </a:schemeClr>
                </a:solidFill>
                <a:latin typeface="Arial"/>
                <a:cs typeface="Arial"/>
              </a:rPr>
              <a:t> </a:t>
            </a:r>
            <a:r>
              <a:rPr lang="en-US" sz="3100" b="1" spc="160" dirty="0">
                <a:solidFill>
                  <a:schemeClr val="accent3">
                    <a:lumMod val="50000"/>
                  </a:schemeClr>
                </a:solidFill>
                <a:latin typeface="Arial"/>
                <a:cs typeface="Arial"/>
              </a:rPr>
              <a:t>f</a:t>
            </a:r>
            <a:r>
              <a:rPr lang="en-US" sz="3100" b="1" spc="190" dirty="0">
                <a:solidFill>
                  <a:schemeClr val="accent3">
                    <a:lumMod val="50000"/>
                  </a:schemeClr>
                </a:solidFill>
                <a:latin typeface="Arial"/>
                <a:cs typeface="Arial"/>
              </a:rPr>
              <a:t>i</a:t>
            </a:r>
            <a:r>
              <a:rPr lang="en-US" sz="3100" b="1" spc="165" dirty="0">
                <a:solidFill>
                  <a:schemeClr val="accent3">
                    <a:lumMod val="50000"/>
                  </a:schemeClr>
                </a:solidFill>
                <a:latin typeface="Arial"/>
                <a:cs typeface="Arial"/>
              </a:rPr>
              <a:t>l</a:t>
            </a:r>
            <a:r>
              <a:rPr lang="en-US" sz="3100" b="1" spc="-10" dirty="0">
                <a:solidFill>
                  <a:schemeClr val="accent3">
                    <a:lumMod val="50000"/>
                  </a:schemeClr>
                </a:solidFill>
                <a:latin typeface="Arial"/>
                <a:cs typeface="Arial"/>
              </a:rPr>
              <a:t>l</a:t>
            </a:r>
            <a:r>
              <a:rPr lang="en-US" sz="3100" b="1" spc="140" dirty="0">
                <a:solidFill>
                  <a:schemeClr val="accent3">
                    <a:lumMod val="50000"/>
                  </a:schemeClr>
                </a:solidFill>
                <a:latin typeface="Arial"/>
                <a:cs typeface="Arial"/>
              </a:rPr>
              <a:t>ed</a:t>
            </a:r>
            <a:r>
              <a:rPr lang="en-US" sz="3100" b="1" spc="-30" dirty="0">
                <a:solidFill>
                  <a:schemeClr val="accent3">
                    <a:lumMod val="50000"/>
                  </a:schemeClr>
                </a:solidFill>
                <a:latin typeface="Arial"/>
                <a:cs typeface="Arial"/>
              </a:rPr>
              <a:t> </a:t>
            </a:r>
            <a:r>
              <a:rPr lang="en-US" sz="3100" b="1" spc="140" dirty="0">
                <a:solidFill>
                  <a:schemeClr val="accent3">
                    <a:lumMod val="50000"/>
                  </a:schemeClr>
                </a:solidFill>
                <a:latin typeface="Arial"/>
                <a:cs typeface="Arial"/>
              </a:rPr>
              <a:t>app</a:t>
            </a:r>
            <a:r>
              <a:rPr lang="en-US" sz="3100" b="1" spc="125" dirty="0">
                <a:solidFill>
                  <a:schemeClr val="accent3">
                    <a:lumMod val="50000"/>
                  </a:schemeClr>
                </a:solidFill>
                <a:latin typeface="Arial"/>
                <a:cs typeface="Arial"/>
              </a:rPr>
              <a:t>l</a:t>
            </a:r>
            <a:r>
              <a:rPr lang="en-US" sz="3100" b="1" spc="110" dirty="0">
                <a:solidFill>
                  <a:schemeClr val="accent3">
                    <a:lumMod val="50000"/>
                  </a:schemeClr>
                </a:solidFill>
                <a:latin typeface="Arial"/>
                <a:cs typeface="Arial"/>
              </a:rPr>
              <a:t>i</a:t>
            </a:r>
            <a:r>
              <a:rPr lang="en-US" sz="3100" b="1" spc="114" dirty="0">
                <a:solidFill>
                  <a:schemeClr val="accent3">
                    <a:lumMod val="50000"/>
                  </a:schemeClr>
                </a:solidFill>
                <a:latin typeface="Arial"/>
                <a:cs typeface="Arial"/>
              </a:rPr>
              <a:t>cat</a:t>
            </a:r>
            <a:r>
              <a:rPr lang="en-US" sz="3100" b="1" spc="-15" dirty="0">
                <a:solidFill>
                  <a:schemeClr val="accent3">
                    <a:lumMod val="50000"/>
                  </a:schemeClr>
                </a:solidFill>
                <a:latin typeface="Arial"/>
                <a:cs typeface="Arial"/>
              </a:rPr>
              <a:t>i</a:t>
            </a:r>
            <a:r>
              <a:rPr lang="en-US" sz="3100" b="1" spc="200" dirty="0">
                <a:solidFill>
                  <a:schemeClr val="accent3">
                    <a:lumMod val="50000"/>
                  </a:schemeClr>
                </a:solidFill>
                <a:latin typeface="Arial"/>
                <a:cs typeface="Arial"/>
              </a:rPr>
              <a:t>on</a:t>
            </a:r>
            <a:r>
              <a:rPr lang="en-US" sz="3100" b="1" spc="-80" dirty="0">
                <a:solidFill>
                  <a:schemeClr val="accent3">
                    <a:lumMod val="50000"/>
                  </a:schemeClr>
                </a:solidFill>
                <a:latin typeface="Arial"/>
                <a:cs typeface="Arial"/>
              </a:rPr>
              <a:t> </a:t>
            </a:r>
            <a:r>
              <a:rPr lang="en-US" sz="3100" b="1" spc="125" dirty="0">
                <a:solidFill>
                  <a:schemeClr val="accent3">
                    <a:lumMod val="50000"/>
                  </a:schemeClr>
                </a:solidFill>
                <a:latin typeface="Arial"/>
                <a:cs typeface="Arial"/>
              </a:rPr>
              <a:t>form,</a:t>
            </a:r>
            <a:r>
              <a:rPr lang="en-US" sz="3100" b="1" spc="40" dirty="0">
                <a:solidFill>
                  <a:schemeClr val="accent3">
                    <a:lumMod val="50000"/>
                  </a:schemeClr>
                </a:solidFill>
                <a:latin typeface="Arial"/>
                <a:cs typeface="Arial"/>
              </a:rPr>
              <a:t> </a:t>
            </a:r>
            <a:r>
              <a:rPr lang="en-US" sz="3100" b="1" spc="114" dirty="0">
                <a:solidFill>
                  <a:schemeClr val="accent3">
                    <a:lumMod val="50000"/>
                  </a:schemeClr>
                </a:solidFill>
                <a:latin typeface="Arial"/>
                <a:cs typeface="Arial"/>
              </a:rPr>
              <a:t>ava</a:t>
            </a:r>
            <a:r>
              <a:rPr lang="en-US" sz="3100" b="1" spc="125" dirty="0">
                <a:solidFill>
                  <a:schemeClr val="accent3">
                    <a:lumMod val="50000"/>
                  </a:schemeClr>
                </a:solidFill>
                <a:latin typeface="Arial"/>
                <a:cs typeface="Arial"/>
              </a:rPr>
              <a:t>i</a:t>
            </a:r>
            <a:r>
              <a:rPr lang="en-US" sz="3100" b="1" spc="45" dirty="0">
                <a:solidFill>
                  <a:schemeClr val="accent3">
                    <a:lumMod val="50000"/>
                  </a:schemeClr>
                </a:solidFill>
                <a:latin typeface="Arial"/>
                <a:cs typeface="Arial"/>
              </a:rPr>
              <a:t>l</a:t>
            </a:r>
            <a:r>
              <a:rPr lang="en-US" sz="3100" b="1" spc="155" dirty="0">
                <a:solidFill>
                  <a:schemeClr val="accent3">
                    <a:lumMod val="50000"/>
                  </a:schemeClr>
                </a:solidFill>
                <a:latin typeface="Arial"/>
                <a:cs typeface="Arial"/>
              </a:rPr>
              <a:t>ab</a:t>
            </a:r>
            <a:r>
              <a:rPr lang="en-US" sz="3100" b="1" spc="-5" dirty="0">
                <a:solidFill>
                  <a:schemeClr val="accent3">
                    <a:lumMod val="50000"/>
                  </a:schemeClr>
                </a:solidFill>
                <a:latin typeface="Arial"/>
                <a:cs typeface="Arial"/>
              </a:rPr>
              <a:t>l</a:t>
            </a:r>
            <a:r>
              <a:rPr lang="en-US" sz="3100" b="1" spc="100" dirty="0">
                <a:solidFill>
                  <a:schemeClr val="accent3">
                    <a:lumMod val="50000"/>
                  </a:schemeClr>
                </a:solidFill>
                <a:latin typeface="Arial"/>
                <a:cs typeface="Arial"/>
              </a:rPr>
              <a:t>e</a:t>
            </a:r>
            <a:r>
              <a:rPr lang="en-US" sz="3100" b="1" spc="-95" dirty="0">
                <a:solidFill>
                  <a:schemeClr val="accent3">
                    <a:lumMod val="50000"/>
                  </a:schemeClr>
                </a:solidFill>
                <a:latin typeface="Arial"/>
                <a:cs typeface="Arial"/>
              </a:rPr>
              <a:t> </a:t>
            </a:r>
            <a:r>
              <a:rPr lang="en-US" sz="3100" b="1" spc="125" dirty="0">
                <a:solidFill>
                  <a:schemeClr val="accent3">
                    <a:lumMod val="50000"/>
                  </a:schemeClr>
                </a:solidFill>
                <a:latin typeface="Arial"/>
                <a:cs typeface="Arial"/>
              </a:rPr>
              <a:t>at</a:t>
            </a:r>
            <a:r>
              <a:rPr lang="en-US" sz="3100" b="1" spc="-70" dirty="0">
                <a:solidFill>
                  <a:schemeClr val="accent3">
                    <a:lumMod val="50000"/>
                  </a:schemeClr>
                </a:solidFill>
                <a:latin typeface="Arial"/>
                <a:cs typeface="Arial"/>
              </a:rPr>
              <a:t> </a:t>
            </a:r>
            <a:r>
              <a:rPr lang="en-US" sz="3100" b="1" spc="114" dirty="0">
                <a:solidFill>
                  <a:schemeClr val="accent3">
                    <a:lumMod val="50000"/>
                  </a:schemeClr>
                </a:solidFill>
                <a:latin typeface="Arial"/>
                <a:cs typeface="Arial"/>
              </a:rPr>
              <a:t>t</a:t>
            </a:r>
            <a:r>
              <a:rPr lang="en-US" sz="3100" b="1" spc="180" dirty="0">
                <a:solidFill>
                  <a:schemeClr val="accent3">
                    <a:lumMod val="50000"/>
                  </a:schemeClr>
                </a:solidFill>
                <a:latin typeface="Arial"/>
                <a:cs typeface="Arial"/>
              </a:rPr>
              <a:t>h</a:t>
            </a:r>
            <a:r>
              <a:rPr lang="en-US" sz="3100" b="1" spc="165" dirty="0">
                <a:solidFill>
                  <a:schemeClr val="accent3">
                    <a:lumMod val="50000"/>
                  </a:schemeClr>
                </a:solidFill>
                <a:latin typeface="Arial"/>
                <a:cs typeface="Arial"/>
              </a:rPr>
              <a:t>e</a:t>
            </a:r>
            <a:r>
              <a:rPr lang="en-US" sz="3100" b="1" spc="25" dirty="0">
                <a:solidFill>
                  <a:schemeClr val="accent3">
                    <a:lumMod val="50000"/>
                  </a:schemeClr>
                </a:solidFill>
                <a:latin typeface="Arial"/>
                <a:cs typeface="Arial"/>
              </a:rPr>
              <a:t> </a:t>
            </a:r>
            <a:r>
              <a:rPr lang="en-US" sz="3100" b="1" spc="140" dirty="0">
                <a:solidFill>
                  <a:schemeClr val="accent3">
                    <a:lumMod val="50000"/>
                  </a:schemeClr>
                </a:solidFill>
                <a:latin typeface="Arial"/>
                <a:cs typeface="Arial"/>
              </a:rPr>
              <a:t>post</a:t>
            </a:r>
            <a:r>
              <a:rPr lang="en-US" sz="3100" b="1" spc="-35" dirty="0">
                <a:solidFill>
                  <a:schemeClr val="accent3">
                    <a:lumMod val="50000"/>
                  </a:schemeClr>
                </a:solidFill>
                <a:latin typeface="Arial"/>
                <a:cs typeface="Arial"/>
              </a:rPr>
              <a:t> </a:t>
            </a:r>
            <a:r>
              <a:rPr lang="en-US" sz="3100" b="1" spc="170" dirty="0">
                <a:solidFill>
                  <a:schemeClr val="accent3">
                    <a:lumMod val="50000"/>
                  </a:schemeClr>
                </a:solidFill>
                <a:latin typeface="Arial"/>
                <a:cs typeface="Arial"/>
              </a:rPr>
              <a:t>off</a:t>
            </a:r>
            <a:r>
              <a:rPr lang="en-US" sz="3100" b="1" spc="85" dirty="0">
                <a:solidFill>
                  <a:schemeClr val="accent3">
                    <a:lumMod val="50000"/>
                  </a:schemeClr>
                </a:solidFill>
                <a:latin typeface="Arial"/>
                <a:cs typeface="Arial"/>
              </a:rPr>
              <a:t>i</a:t>
            </a:r>
            <a:r>
              <a:rPr lang="en-US" sz="3100" b="1" spc="105" dirty="0">
                <a:solidFill>
                  <a:schemeClr val="accent3">
                    <a:lumMod val="50000"/>
                  </a:schemeClr>
                </a:solidFill>
                <a:latin typeface="Arial"/>
                <a:cs typeface="Arial"/>
              </a:rPr>
              <a:t>ce</a:t>
            </a:r>
            <a:r>
              <a:rPr lang="en-US" sz="3100" b="1" spc="35" dirty="0">
                <a:solidFill>
                  <a:schemeClr val="accent3">
                    <a:lumMod val="50000"/>
                  </a:schemeClr>
                </a:solidFill>
                <a:latin typeface="Arial"/>
                <a:cs typeface="Arial"/>
              </a:rPr>
              <a:t> </a:t>
            </a:r>
            <a:r>
              <a:rPr lang="en-US" sz="3100" b="1" spc="140" dirty="0">
                <a:solidFill>
                  <a:schemeClr val="accent3">
                    <a:lumMod val="50000"/>
                  </a:schemeClr>
                </a:solidFill>
                <a:latin typeface="Arial"/>
                <a:cs typeface="Arial"/>
              </a:rPr>
              <a:t>or bank;</a:t>
            </a:r>
            <a:endParaRPr lang="en-US" sz="3100" b="1" dirty="0">
              <a:solidFill>
                <a:schemeClr val="accent3">
                  <a:lumMod val="50000"/>
                </a:schemeClr>
              </a:solidFill>
              <a:latin typeface="Arial"/>
              <a:cs typeface="Arial"/>
            </a:endParaRPr>
          </a:p>
          <a:p>
            <a:pPr marL="504000" indent="-504000" algn="just">
              <a:lnSpc>
                <a:spcPct val="120000"/>
              </a:lnSpc>
              <a:spcBef>
                <a:spcPts val="600"/>
              </a:spcBef>
              <a:buFont typeface="+mj-lt"/>
              <a:buAutoNum type="alphaLcParenR"/>
            </a:pPr>
            <a:r>
              <a:rPr lang="en-US" sz="3100" b="1" spc="140" dirty="0">
                <a:solidFill>
                  <a:schemeClr val="accent3">
                    <a:lumMod val="50000"/>
                  </a:schemeClr>
                </a:solidFill>
                <a:latin typeface="Arial"/>
                <a:cs typeface="Arial"/>
              </a:rPr>
              <a:t>Kno</a:t>
            </a:r>
            <a:r>
              <a:rPr lang="en-US" sz="3100" b="1" spc="-565" dirty="0">
                <a:solidFill>
                  <a:schemeClr val="accent3">
                    <a:lumMod val="50000"/>
                  </a:schemeClr>
                </a:solidFill>
                <a:latin typeface="Arial"/>
                <a:cs typeface="Arial"/>
              </a:rPr>
              <a:t>w</a:t>
            </a:r>
            <a:r>
              <a:rPr lang="en-US" sz="3100" b="1" spc="322" baseline="22222" dirty="0">
                <a:solidFill>
                  <a:schemeClr val="accent3">
                    <a:lumMod val="50000"/>
                  </a:schemeClr>
                </a:solidFill>
                <a:latin typeface="Arial"/>
                <a:cs typeface="Arial"/>
              </a:rPr>
              <a:t>'</a:t>
            </a:r>
            <a:r>
              <a:rPr lang="en-US" sz="3100" b="1" spc="-322" baseline="22222" dirty="0">
                <a:solidFill>
                  <a:schemeClr val="accent3">
                    <a:lumMod val="50000"/>
                  </a:schemeClr>
                </a:solidFill>
                <a:latin typeface="Arial"/>
                <a:cs typeface="Arial"/>
              </a:rPr>
              <a:t> </a:t>
            </a:r>
            <a:r>
              <a:rPr lang="en-US" sz="3100" b="1" spc="-50" dirty="0">
                <a:solidFill>
                  <a:schemeClr val="accent3">
                    <a:lumMod val="50000"/>
                  </a:schemeClr>
                </a:solidFill>
                <a:latin typeface="Arial"/>
                <a:cs typeface="Arial"/>
              </a:rPr>
              <a:t>Y</a:t>
            </a:r>
            <a:r>
              <a:rPr lang="en-US" sz="3100" b="1" spc="150" dirty="0">
                <a:solidFill>
                  <a:schemeClr val="accent3">
                    <a:lumMod val="50000"/>
                  </a:schemeClr>
                </a:solidFill>
                <a:latin typeface="Arial"/>
                <a:cs typeface="Arial"/>
              </a:rPr>
              <a:t>our</a:t>
            </a:r>
            <a:r>
              <a:rPr lang="en-US" sz="3100" b="1" spc="60" dirty="0">
                <a:solidFill>
                  <a:schemeClr val="accent3">
                    <a:lumMod val="50000"/>
                  </a:schemeClr>
                </a:solidFill>
                <a:latin typeface="Arial"/>
                <a:cs typeface="Arial"/>
              </a:rPr>
              <a:t> </a:t>
            </a:r>
            <a:r>
              <a:rPr lang="en-US" sz="3100" b="1" spc="95" dirty="0">
                <a:solidFill>
                  <a:schemeClr val="accent3">
                    <a:lumMod val="50000"/>
                  </a:schemeClr>
                </a:solidFill>
                <a:latin typeface="Arial"/>
                <a:cs typeface="Arial"/>
              </a:rPr>
              <a:t>Customer</a:t>
            </a:r>
            <a:r>
              <a:rPr lang="en-US" sz="3100" b="1" spc="150" dirty="0">
                <a:solidFill>
                  <a:schemeClr val="accent3">
                    <a:lumMod val="50000"/>
                  </a:schemeClr>
                </a:solidFill>
                <a:latin typeface="Arial"/>
                <a:cs typeface="Arial"/>
              </a:rPr>
              <a:t> </a:t>
            </a:r>
            <a:r>
              <a:rPr lang="en-US" sz="3100" b="1" spc="40" dirty="0">
                <a:solidFill>
                  <a:schemeClr val="accent3">
                    <a:lumMod val="50000"/>
                  </a:schemeClr>
                </a:solidFill>
                <a:latin typeface="Arial"/>
                <a:cs typeface="Arial"/>
              </a:rPr>
              <a:t>(</a:t>
            </a:r>
            <a:r>
              <a:rPr lang="en-US" sz="3100" b="1" spc="65" dirty="0">
                <a:solidFill>
                  <a:schemeClr val="accent3">
                    <a:lumMod val="50000"/>
                  </a:schemeClr>
                </a:solidFill>
                <a:latin typeface="Arial"/>
                <a:cs typeface="Arial"/>
              </a:rPr>
              <a:t>KYC</a:t>
            </a:r>
            <a:r>
              <a:rPr lang="en-US" sz="3100" b="1" spc="40" dirty="0">
                <a:solidFill>
                  <a:schemeClr val="accent3">
                    <a:lumMod val="50000"/>
                  </a:schemeClr>
                </a:solidFill>
                <a:latin typeface="Arial"/>
                <a:cs typeface="Arial"/>
              </a:rPr>
              <a:t>)</a:t>
            </a:r>
            <a:r>
              <a:rPr lang="en-US" sz="3100" b="1" spc="70" dirty="0">
                <a:solidFill>
                  <a:schemeClr val="accent3">
                    <a:lumMod val="50000"/>
                  </a:schemeClr>
                </a:solidFill>
                <a:latin typeface="Arial"/>
                <a:cs typeface="Arial"/>
              </a:rPr>
              <a:t> </a:t>
            </a:r>
            <a:r>
              <a:rPr lang="en-US" sz="3100" b="1" spc="105" dirty="0">
                <a:solidFill>
                  <a:schemeClr val="accent3">
                    <a:lumMod val="50000"/>
                  </a:schemeClr>
                </a:solidFill>
                <a:latin typeface="Arial"/>
                <a:cs typeface="Arial"/>
              </a:rPr>
              <a:t>documents</a:t>
            </a:r>
            <a:r>
              <a:rPr lang="en-US" sz="3100" b="1" spc="254" dirty="0">
                <a:solidFill>
                  <a:schemeClr val="accent3">
                    <a:lumMod val="50000"/>
                  </a:schemeClr>
                </a:solidFill>
                <a:latin typeface="Arial"/>
                <a:cs typeface="Arial"/>
              </a:rPr>
              <a:t> </a:t>
            </a:r>
            <a:r>
              <a:rPr lang="en-US" sz="3100" b="1" spc="170" dirty="0">
                <a:solidFill>
                  <a:schemeClr val="accent3">
                    <a:lumMod val="50000"/>
                  </a:schemeClr>
                </a:solidFill>
                <a:latin typeface="Arial"/>
                <a:cs typeface="Arial"/>
              </a:rPr>
              <a:t>i</a:t>
            </a:r>
            <a:r>
              <a:rPr lang="en-US" sz="3100" b="1" spc="65" dirty="0">
                <a:solidFill>
                  <a:schemeClr val="accent3">
                    <a:lumMod val="50000"/>
                  </a:schemeClr>
                </a:solidFill>
                <a:latin typeface="Arial"/>
                <a:cs typeface="Arial"/>
              </a:rPr>
              <a:t>n</a:t>
            </a:r>
            <a:r>
              <a:rPr lang="en-US" sz="3100" b="1" spc="250" dirty="0">
                <a:solidFill>
                  <a:schemeClr val="accent3">
                    <a:lumMod val="50000"/>
                  </a:schemeClr>
                </a:solidFill>
                <a:latin typeface="Arial"/>
                <a:cs typeface="Arial"/>
              </a:rPr>
              <a:t>c</a:t>
            </a:r>
            <a:r>
              <a:rPr lang="en-US" sz="3100" b="1" spc="165" dirty="0">
                <a:solidFill>
                  <a:schemeClr val="accent3">
                    <a:lumMod val="50000"/>
                  </a:schemeClr>
                </a:solidFill>
                <a:latin typeface="Arial"/>
                <a:cs typeface="Arial"/>
              </a:rPr>
              <a:t>l</a:t>
            </a:r>
            <a:r>
              <a:rPr lang="en-US" sz="3100" b="1" spc="185" dirty="0">
                <a:solidFill>
                  <a:schemeClr val="accent3">
                    <a:lumMod val="50000"/>
                  </a:schemeClr>
                </a:solidFill>
                <a:latin typeface="Arial"/>
                <a:cs typeface="Arial"/>
              </a:rPr>
              <a:t>ud</a:t>
            </a:r>
            <a:r>
              <a:rPr lang="en-US" sz="3100" b="1" spc="55" dirty="0">
                <a:solidFill>
                  <a:schemeClr val="accent3">
                    <a:lumMod val="50000"/>
                  </a:schemeClr>
                </a:solidFill>
                <a:latin typeface="Arial"/>
                <a:cs typeface="Arial"/>
              </a:rPr>
              <a:t>i</a:t>
            </a:r>
            <a:r>
              <a:rPr lang="en-US" sz="3100" b="1" spc="165" dirty="0">
                <a:solidFill>
                  <a:schemeClr val="accent3">
                    <a:lumMod val="50000"/>
                  </a:schemeClr>
                </a:solidFill>
                <a:latin typeface="Arial"/>
                <a:cs typeface="Arial"/>
              </a:rPr>
              <a:t>ng</a:t>
            </a:r>
            <a:r>
              <a:rPr lang="en-US" sz="3100" b="1" spc="-200" dirty="0">
                <a:solidFill>
                  <a:schemeClr val="accent3">
                    <a:lumMod val="50000"/>
                  </a:schemeClr>
                </a:solidFill>
                <a:latin typeface="Arial"/>
                <a:cs typeface="Arial"/>
              </a:rPr>
              <a:t> </a:t>
            </a:r>
            <a:r>
              <a:rPr lang="en-US" sz="3100" b="1" spc="80" dirty="0">
                <a:solidFill>
                  <a:schemeClr val="accent3">
                    <a:lumMod val="50000"/>
                  </a:schemeClr>
                </a:solidFill>
                <a:latin typeface="Arial"/>
                <a:cs typeface="Arial"/>
              </a:rPr>
              <a:t>Aadhaar;</a:t>
            </a:r>
            <a:endParaRPr lang="en-US" sz="3100" b="1" dirty="0">
              <a:solidFill>
                <a:schemeClr val="accent3">
                  <a:lumMod val="50000"/>
                </a:schemeClr>
              </a:solidFill>
              <a:latin typeface="Arial"/>
              <a:cs typeface="Arial"/>
            </a:endParaRPr>
          </a:p>
          <a:p>
            <a:pPr marL="504000" indent="-504000" algn="just">
              <a:lnSpc>
                <a:spcPct val="120000"/>
              </a:lnSpc>
              <a:spcBef>
                <a:spcPts val="600"/>
              </a:spcBef>
              <a:buClr>
                <a:srgbClr val="081C49"/>
              </a:buClr>
              <a:buFont typeface="+mj-lt"/>
              <a:buAutoNum type="alphaLcParenR"/>
            </a:pPr>
            <a:r>
              <a:rPr lang="en-US" altLang="en-US" sz="3100" b="1" dirty="0">
                <a:solidFill>
                  <a:schemeClr val="accent3">
                    <a:lumMod val="50000"/>
                  </a:schemeClr>
                </a:solidFill>
                <a:latin typeface="Arial" panose="020B0604020202020204" pitchFamily="34" charset="0"/>
              </a:rPr>
              <a:t>Photographs of the applicant/s;</a:t>
            </a:r>
          </a:p>
          <a:p>
            <a:pPr marL="504000" indent="-504000" algn="just">
              <a:lnSpc>
                <a:spcPct val="120000"/>
              </a:lnSpc>
              <a:spcBef>
                <a:spcPts val="600"/>
              </a:spcBef>
              <a:buClr>
                <a:srgbClr val="081C49"/>
              </a:buClr>
              <a:buFont typeface="+mj-lt"/>
              <a:buAutoNum type="alphaLcParenR"/>
            </a:pPr>
            <a:r>
              <a:rPr lang="en-US" altLang="en-US" sz="3100" b="1" dirty="0">
                <a:solidFill>
                  <a:schemeClr val="accent3">
                    <a:lumMod val="50000"/>
                  </a:schemeClr>
                </a:solidFill>
                <a:latin typeface="Arial" panose="020B0604020202020204" pitchFamily="34" charset="0"/>
              </a:rPr>
              <a:t>Permanent Account  Number (PAN);</a:t>
            </a:r>
          </a:p>
          <a:p>
            <a:pPr marL="504000" indent="-504000" algn="just">
              <a:lnSpc>
                <a:spcPct val="120000"/>
              </a:lnSpc>
              <a:spcBef>
                <a:spcPts val="600"/>
              </a:spcBef>
              <a:buClr>
                <a:srgbClr val="081C49"/>
              </a:buClr>
              <a:buFont typeface="+mj-lt"/>
              <a:buAutoNum type="alphaLcParenR"/>
            </a:pPr>
            <a:r>
              <a:rPr lang="en-US" altLang="en-US" sz="3100" b="1" dirty="0">
                <a:solidFill>
                  <a:schemeClr val="accent3">
                    <a:lumMod val="50000"/>
                  </a:schemeClr>
                </a:solidFill>
                <a:latin typeface="Arial" panose="020B0604020202020204" pitchFamily="34" charset="0"/>
              </a:rPr>
              <a:t>Address proof;</a:t>
            </a:r>
          </a:p>
          <a:p>
            <a:pPr marL="504000" indent="-504000" algn="just">
              <a:lnSpc>
                <a:spcPct val="120000"/>
              </a:lnSpc>
              <a:spcBef>
                <a:spcPts val="600"/>
              </a:spcBef>
              <a:buClr>
                <a:srgbClr val="081C49"/>
              </a:buClr>
              <a:buFont typeface="+mj-lt"/>
              <a:buAutoNum type="alphaLcParenR"/>
            </a:pPr>
            <a:r>
              <a:rPr lang="en-US" altLang="en-US" sz="3100" b="1" dirty="0">
                <a:solidFill>
                  <a:schemeClr val="accent3">
                    <a:lumMod val="50000"/>
                  </a:schemeClr>
                </a:solidFill>
                <a:latin typeface="Arial" panose="020B0604020202020204" pitchFamily="34" charset="0"/>
              </a:rPr>
              <a:t>Age proof;</a:t>
            </a:r>
          </a:p>
          <a:p>
            <a:pPr marL="504000" indent="-504000" algn="just">
              <a:lnSpc>
                <a:spcPct val="120000"/>
              </a:lnSpc>
              <a:spcBef>
                <a:spcPts val="600"/>
              </a:spcBef>
              <a:buClr>
                <a:srgbClr val="081C49"/>
              </a:buClr>
              <a:buFont typeface="+mj-lt"/>
              <a:buAutoNum type="alphaLcParenR"/>
            </a:pPr>
            <a:r>
              <a:rPr lang="en-US" altLang="en-US" sz="3100" b="1" dirty="0">
                <a:solidFill>
                  <a:schemeClr val="accent3">
                    <a:lumMod val="50000"/>
                  </a:schemeClr>
                </a:solidFill>
                <a:latin typeface="Arial" panose="020B0604020202020204" pitchFamily="34" charset="0"/>
              </a:rPr>
              <a:t>In the case of retirees, a certificate from the employer, stating the    retirement    was    on    superannuation    or    otherwise, retirement benefits.</a:t>
            </a:r>
          </a:p>
          <a:p>
            <a:endParaRPr lang="en-US" dirty="0">
              <a:latin typeface="Arial"/>
              <a:cs typeface="Arial"/>
            </a:endParaRPr>
          </a:p>
          <a:p>
            <a:endParaRPr lang="en-IN" dirty="0"/>
          </a:p>
        </p:txBody>
      </p:sp>
    </p:spTree>
    <p:extLst>
      <p:ext uri="{BB962C8B-B14F-4D97-AF65-F5344CB8AC3E}">
        <p14:creationId xmlns:p14="http://schemas.microsoft.com/office/powerpoint/2010/main" val="3838575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7B1D05-EA1F-4483-BC91-46A151D03368}"/>
              </a:ext>
            </a:extLst>
          </p:cNvPr>
          <p:cNvSpPr>
            <a:spLocks noGrp="1"/>
          </p:cNvSpPr>
          <p:nvPr>
            <p:ph type="title"/>
          </p:nvPr>
        </p:nvSpPr>
        <p:spPr>
          <a:xfrm>
            <a:off x="917713" y="156404"/>
            <a:ext cx="10515600" cy="1325563"/>
          </a:xfrm>
        </p:spPr>
        <p:txBody>
          <a:bodyPr>
            <a:normAutofit/>
          </a:bodyPr>
          <a:lstStyle/>
          <a:p>
            <a:pPr algn="ctr"/>
            <a:r>
              <a:rPr lang="en-IN" b="1" spc="330" dirty="0">
                <a:solidFill>
                  <a:schemeClr val="accent3">
                    <a:lumMod val="50000"/>
                  </a:schemeClr>
                </a:solidFill>
                <a:latin typeface="Arial"/>
                <a:cs typeface="Arial"/>
              </a:rPr>
              <a:t>M</a:t>
            </a:r>
            <a:r>
              <a:rPr lang="en-IN" b="1" spc="355" dirty="0">
                <a:solidFill>
                  <a:schemeClr val="accent3">
                    <a:lumMod val="50000"/>
                  </a:schemeClr>
                </a:solidFill>
                <a:latin typeface="Arial"/>
                <a:cs typeface="Arial"/>
              </a:rPr>
              <a:t>I</a:t>
            </a:r>
            <a:r>
              <a:rPr lang="en-IN" b="1" spc="350" dirty="0">
                <a:solidFill>
                  <a:schemeClr val="accent3">
                    <a:lumMod val="50000"/>
                  </a:schemeClr>
                </a:solidFill>
                <a:latin typeface="Arial"/>
                <a:cs typeface="Arial"/>
              </a:rPr>
              <a:t>N</a:t>
            </a:r>
            <a:r>
              <a:rPr lang="en-IN" b="1" spc="580" dirty="0">
                <a:solidFill>
                  <a:schemeClr val="accent3">
                    <a:lumMod val="50000"/>
                  </a:schemeClr>
                </a:solidFill>
                <a:latin typeface="Arial"/>
                <a:cs typeface="Arial"/>
              </a:rPr>
              <a:t>I</a:t>
            </a:r>
            <a:r>
              <a:rPr lang="en-IN" b="1" spc="330" dirty="0">
                <a:solidFill>
                  <a:schemeClr val="accent3">
                    <a:lumMod val="50000"/>
                  </a:schemeClr>
                </a:solidFill>
                <a:latin typeface="Arial"/>
                <a:cs typeface="Arial"/>
              </a:rPr>
              <a:t>M</a:t>
            </a:r>
            <a:r>
              <a:rPr lang="en-IN" b="1" spc="350" dirty="0">
                <a:solidFill>
                  <a:schemeClr val="accent3">
                    <a:lumMod val="50000"/>
                  </a:schemeClr>
                </a:solidFill>
                <a:latin typeface="Arial"/>
                <a:cs typeface="Arial"/>
              </a:rPr>
              <a:t>U</a:t>
            </a:r>
            <a:r>
              <a:rPr lang="en-IN" b="1" spc="490" dirty="0">
                <a:solidFill>
                  <a:schemeClr val="accent3">
                    <a:lumMod val="50000"/>
                  </a:schemeClr>
                </a:solidFill>
                <a:latin typeface="Arial"/>
                <a:cs typeface="Arial"/>
              </a:rPr>
              <a:t>M</a:t>
            </a:r>
            <a:r>
              <a:rPr lang="en-IN" b="1" spc="580" dirty="0">
                <a:solidFill>
                  <a:schemeClr val="accent3">
                    <a:lumMod val="50000"/>
                  </a:schemeClr>
                </a:solidFill>
                <a:latin typeface="Arial"/>
                <a:cs typeface="Arial"/>
              </a:rPr>
              <a:t> M</a:t>
            </a:r>
            <a:r>
              <a:rPr lang="en-IN" b="1" spc="245" dirty="0">
                <a:solidFill>
                  <a:schemeClr val="accent3">
                    <a:lumMod val="50000"/>
                  </a:schemeClr>
                </a:solidFill>
                <a:latin typeface="Arial"/>
                <a:cs typeface="Arial"/>
              </a:rPr>
              <a:t>AXI</a:t>
            </a:r>
            <a:r>
              <a:rPr lang="en-IN" b="1" spc="-560" dirty="0">
                <a:solidFill>
                  <a:schemeClr val="accent3">
                    <a:lumMod val="50000"/>
                  </a:schemeClr>
                </a:solidFill>
                <a:latin typeface="Arial"/>
                <a:cs typeface="Arial"/>
              </a:rPr>
              <a:t> </a:t>
            </a:r>
            <a:r>
              <a:rPr lang="en-IN" b="1" spc="330" dirty="0">
                <a:solidFill>
                  <a:schemeClr val="accent3">
                    <a:lumMod val="50000"/>
                  </a:schemeClr>
                </a:solidFill>
                <a:latin typeface="Arial"/>
                <a:cs typeface="Arial"/>
              </a:rPr>
              <a:t>M</a:t>
            </a:r>
            <a:r>
              <a:rPr lang="en-IN" b="1" spc="350" dirty="0">
                <a:solidFill>
                  <a:schemeClr val="accent3">
                    <a:lumMod val="50000"/>
                  </a:schemeClr>
                </a:solidFill>
                <a:latin typeface="Arial"/>
                <a:cs typeface="Arial"/>
              </a:rPr>
              <a:t>U</a:t>
            </a:r>
            <a:r>
              <a:rPr lang="en-IN" b="1" spc="490" dirty="0">
                <a:solidFill>
                  <a:schemeClr val="accent3">
                    <a:lumMod val="50000"/>
                  </a:schemeClr>
                </a:solidFill>
                <a:latin typeface="Arial"/>
                <a:cs typeface="Arial"/>
              </a:rPr>
              <a:t>M </a:t>
            </a:r>
            <a:r>
              <a:rPr lang="en-IN" b="1" spc="220" dirty="0">
                <a:solidFill>
                  <a:schemeClr val="accent3">
                    <a:lumMod val="50000"/>
                  </a:schemeClr>
                </a:solidFill>
                <a:latin typeface="Arial"/>
                <a:cs typeface="Arial"/>
              </a:rPr>
              <a:t>DEPOS</a:t>
            </a:r>
            <a:r>
              <a:rPr lang="en-IN" b="1" spc="114" dirty="0">
                <a:solidFill>
                  <a:schemeClr val="accent3">
                    <a:lumMod val="50000"/>
                  </a:schemeClr>
                </a:solidFill>
                <a:latin typeface="Arial"/>
                <a:cs typeface="Arial"/>
              </a:rPr>
              <a:t>I</a:t>
            </a:r>
            <a:r>
              <a:rPr lang="en-IN" b="1" spc="315" dirty="0">
                <a:solidFill>
                  <a:schemeClr val="accent3">
                    <a:lumMod val="50000"/>
                  </a:schemeClr>
                </a:solidFill>
                <a:latin typeface="Arial"/>
                <a:cs typeface="Arial"/>
              </a:rPr>
              <a:t>T </a:t>
            </a:r>
            <a:r>
              <a:rPr lang="en-IN" b="1" spc="405" dirty="0">
                <a:solidFill>
                  <a:schemeClr val="accent3">
                    <a:lumMod val="50000"/>
                  </a:schemeClr>
                </a:solidFill>
                <a:latin typeface="Arial"/>
                <a:cs typeface="Arial"/>
              </a:rPr>
              <a:t>L</a:t>
            </a:r>
            <a:r>
              <a:rPr lang="en-IN" b="1" spc="95" dirty="0">
                <a:solidFill>
                  <a:schemeClr val="accent3">
                    <a:lumMod val="50000"/>
                  </a:schemeClr>
                </a:solidFill>
                <a:latin typeface="Arial"/>
                <a:cs typeface="Arial"/>
              </a:rPr>
              <a:t>I</a:t>
            </a:r>
            <a:r>
              <a:rPr lang="en-IN" b="1" spc="434" dirty="0">
                <a:solidFill>
                  <a:schemeClr val="accent3">
                    <a:lumMod val="50000"/>
                  </a:schemeClr>
                </a:solidFill>
                <a:latin typeface="Arial"/>
                <a:cs typeface="Arial"/>
              </a:rPr>
              <a:t>M</a:t>
            </a:r>
            <a:r>
              <a:rPr lang="en-IN" b="1" spc="180" dirty="0">
                <a:solidFill>
                  <a:schemeClr val="accent3">
                    <a:lumMod val="50000"/>
                  </a:schemeClr>
                </a:solidFill>
                <a:latin typeface="Arial"/>
                <a:cs typeface="Arial"/>
              </a:rPr>
              <a:t>I</a:t>
            </a:r>
            <a:r>
              <a:rPr lang="en-IN" b="1" spc="295" dirty="0">
                <a:solidFill>
                  <a:schemeClr val="accent3">
                    <a:lumMod val="50000"/>
                  </a:schemeClr>
                </a:solidFill>
                <a:latin typeface="Arial"/>
                <a:cs typeface="Arial"/>
              </a:rPr>
              <a:t>TS</a:t>
            </a:r>
            <a:r>
              <a:rPr lang="en-IN" b="1" spc="325" dirty="0">
                <a:solidFill>
                  <a:schemeClr val="accent3">
                    <a:lumMod val="50000"/>
                  </a:schemeClr>
                </a:solidFill>
                <a:latin typeface="Arial"/>
                <a:cs typeface="Arial"/>
              </a:rPr>
              <a:t> </a:t>
            </a:r>
            <a:r>
              <a:rPr lang="en-IN" b="1" spc="380" dirty="0">
                <a:solidFill>
                  <a:schemeClr val="accent3">
                    <a:lumMod val="50000"/>
                  </a:schemeClr>
                </a:solidFill>
                <a:latin typeface="Arial"/>
                <a:cs typeface="Arial"/>
              </a:rPr>
              <a:t>U</a:t>
            </a:r>
            <a:r>
              <a:rPr lang="en-IN" b="1" spc="325" dirty="0">
                <a:solidFill>
                  <a:schemeClr val="accent3">
                    <a:lumMod val="50000"/>
                  </a:schemeClr>
                </a:solidFill>
                <a:latin typeface="Arial"/>
                <a:cs typeface="Arial"/>
              </a:rPr>
              <a:t>N</a:t>
            </a:r>
            <a:r>
              <a:rPr lang="en-IN" b="1" spc="200" dirty="0">
                <a:solidFill>
                  <a:schemeClr val="accent3">
                    <a:lumMod val="50000"/>
                  </a:schemeClr>
                </a:solidFill>
                <a:latin typeface="Arial"/>
                <a:cs typeface="Arial"/>
              </a:rPr>
              <a:t>DER</a:t>
            </a:r>
            <a:r>
              <a:rPr lang="en-IN" b="1" spc="125" dirty="0">
                <a:solidFill>
                  <a:schemeClr val="accent3">
                    <a:lumMod val="50000"/>
                  </a:schemeClr>
                </a:solidFill>
                <a:latin typeface="Arial"/>
                <a:cs typeface="Arial"/>
              </a:rPr>
              <a:t> </a:t>
            </a:r>
            <a:r>
              <a:rPr lang="en-IN" b="1" spc="220" dirty="0" err="1">
                <a:solidFill>
                  <a:schemeClr val="accent3">
                    <a:lumMod val="50000"/>
                  </a:schemeClr>
                </a:solidFill>
                <a:latin typeface="Arial"/>
                <a:cs typeface="Arial"/>
              </a:rPr>
              <a:t>S</a:t>
            </a:r>
            <a:r>
              <a:rPr lang="en-IN" b="1" spc="195" dirty="0" err="1">
                <a:solidFill>
                  <a:schemeClr val="accent3">
                    <a:lumMod val="50000"/>
                  </a:schemeClr>
                </a:solidFill>
                <a:latin typeface="Arial"/>
                <a:cs typeface="Arial"/>
              </a:rPr>
              <a:t>C</a:t>
            </a:r>
            <a:r>
              <a:rPr lang="en-IN" b="1" spc="160" dirty="0" err="1">
                <a:solidFill>
                  <a:schemeClr val="accent3">
                    <a:lumMod val="50000"/>
                  </a:schemeClr>
                </a:solidFill>
                <a:latin typeface="Arial"/>
                <a:cs typeface="Arial"/>
              </a:rPr>
              <a:t>S</a:t>
            </a:r>
            <a:r>
              <a:rPr lang="en-IN" b="1" spc="290" dirty="0" err="1">
                <a:solidFill>
                  <a:schemeClr val="accent3">
                    <a:lumMod val="50000"/>
                  </a:schemeClr>
                </a:solidFill>
                <a:latin typeface="Arial"/>
                <a:cs typeface="Arial"/>
              </a:rPr>
              <a:t>S</a:t>
            </a:r>
            <a:endParaRPr lang="en-IN" dirty="0">
              <a:solidFill>
                <a:schemeClr val="accent3">
                  <a:lumMod val="50000"/>
                </a:schemeClr>
              </a:solidFill>
            </a:endParaRPr>
          </a:p>
        </p:txBody>
      </p:sp>
      <p:sp>
        <p:nvSpPr>
          <p:cNvPr id="3" name="Content Placeholder 2">
            <a:extLst>
              <a:ext uri="{FF2B5EF4-FFF2-40B4-BE49-F238E27FC236}">
                <a16:creationId xmlns="" xmlns:a16="http://schemas.microsoft.com/office/drawing/2014/main" id="{8CA4952E-5FA3-4C98-BDF5-0A02590E6545}"/>
              </a:ext>
            </a:extLst>
          </p:cNvPr>
          <p:cNvSpPr>
            <a:spLocks noGrp="1"/>
          </p:cNvSpPr>
          <p:nvPr>
            <p:ph idx="1"/>
          </p:nvPr>
        </p:nvSpPr>
        <p:spPr>
          <a:xfrm>
            <a:off x="838200" y="1568648"/>
            <a:ext cx="11049000" cy="4608315"/>
          </a:xfrm>
        </p:spPr>
        <p:txBody>
          <a:bodyPr>
            <a:normAutofit lnSpcReduction="10000"/>
          </a:bodyPr>
          <a:lstStyle/>
          <a:p>
            <a:pPr algn="just">
              <a:lnSpc>
                <a:spcPct val="100000"/>
              </a:lnSpc>
              <a:spcBef>
                <a:spcPts val="600"/>
              </a:spcBef>
              <a:buFont typeface="Wingdings" panose="05000000000000000000" pitchFamily="2" charset="2"/>
              <a:buChar char="ü"/>
            </a:pPr>
            <a:r>
              <a:rPr lang="en-US" altLang="en-US" b="1" dirty="0">
                <a:solidFill>
                  <a:srgbClr val="002060"/>
                </a:solidFill>
                <a:latin typeface="Arial" panose="020B0604020202020204" pitchFamily="34" charset="0"/>
              </a:rPr>
              <a:t>Any depositor	may	open	an TDR (</a:t>
            </a:r>
            <a:r>
              <a:rPr lang="en-US" altLang="en-US" b="1" dirty="0" err="1">
                <a:solidFill>
                  <a:srgbClr val="002060"/>
                </a:solidFill>
                <a:latin typeface="Arial" panose="020B0604020202020204" pitchFamily="34" charset="0"/>
              </a:rPr>
              <a:t>SCSS</a:t>
            </a:r>
            <a:r>
              <a:rPr lang="en-US" altLang="en-US" b="1" dirty="0">
                <a:solidFill>
                  <a:srgbClr val="002060"/>
                </a:solidFill>
                <a:latin typeface="Arial" panose="020B0604020202020204" pitchFamily="34" charset="0"/>
              </a:rPr>
              <a:t>) </a:t>
            </a:r>
            <a:r>
              <a:rPr lang="en-IN" b="1" spc="65" dirty="0">
                <a:solidFill>
                  <a:srgbClr val="002060"/>
                </a:solidFill>
                <a:latin typeface="Arial"/>
                <a:cs typeface="Arial"/>
              </a:rPr>
              <a:t>at </a:t>
            </a:r>
            <a:r>
              <a:rPr lang="en-IN" b="1" spc="85" dirty="0">
                <a:solidFill>
                  <a:srgbClr val="002060"/>
                </a:solidFill>
                <a:latin typeface="Arial"/>
                <a:cs typeface="Arial"/>
              </a:rPr>
              <a:t>any </a:t>
            </a:r>
            <a:r>
              <a:rPr lang="en-US" altLang="en-US" b="1" dirty="0">
                <a:solidFill>
                  <a:srgbClr val="002060"/>
                </a:solidFill>
                <a:latin typeface="Arial" panose="020B0604020202020204" pitchFamily="34" charset="0"/>
              </a:rPr>
              <a:t>Account deposit office.</a:t>
            </a:r>
          </a:p>
          <a:p>
            <a:pPr algn="just">
              <a:lnSpc>
                <a:spcPct val="100000"/>
              </a:lnSpc>
              <a:spcBef>
                <a:spcPts val="600"/>
              </a:spcBef>
              <a:buFont typeface="Wingdings" panose="05000000000000000000" pitchFamily="2" charset="2"/>
              <a:buChar char="ü"/>
            </a:pPr>
            <a:r>
              <a:rPr lang="en-US" altLang="en-US" b="1" dirty="0">
                <a:solidFill>
                  <a:srgbClr val="002060"/>
                </a:solidFill>
                <a:latin typeface="Arial" panose="020B0604020202020204" pitchFamily="34" charset="0"/>
              </a:rPr>
              <a:t>Depositors  are  allowed  to  make  a  lump  sum  deposit    with minimum  deposit  of  Rs.  1000. Deposits  greater  than  Rs.  1000 have to be made in multiples of Rs. 1000.</a:t>
            </a:r>
          </a:p>
          <a:p>
            <a:pPr algn="just">
              <a:lnSpc>
                <a:spcPct val="100000"/>
              </a:lnSpc>
              <a:spcBef>
                <a:spcPts val="600"/>
              </a:spcBef>
              <a:buFont typeface="Wingdings" panose="05000000000000000000" pitchFamily="2" charset="2"/>
              <a:buChar char="ü"/>
            </a:pPr>
            <a:r>
              <a:rPr lang="en-US" altLang="en-US" b="1" dirty="0">
                <a:solidFill>
                  <a:srgbClr val="002060"/>
                </a:solidFill>
                <a:latin typeface="Arial" panose="020B0604020202020204" pitchFamily="34" charset="0"/>
              </a:rPr>
              <a:t>A depositor may operate more than one account subject to the condition that deposits in all accounts taken together shall not exceed the maximum limit of Rs. </a:t>
            </a:r>
            <a:r>
              <a:rPr lang="en-US" altLang="en-US" b="1" dirty="0" smtClean="0">
                <a:solidFill>
                  <a:srgbClr val="002060"/>
                </a:solidFill>
                <a:latin typeface="Arial" panose="020B0604020202020204" pitchFamily="34" charset="0"/>
              </a:rPr>
              <a:t>30 </a:t>
            </a:r>
            <a:r>
              <a:rPr lang="en-US" altLang="en-US" b="1" dirty="0">
                <a:solidFill>
                  <a:srgbClr val="002060"/>
                </a:solidFill>
                <a:latin typeface="Arial" panose="020B0604020202020204" pitchFamily="34" charset="0"/>
              </a:rPr>
              <a:t>lakh.</a:t>
            </a:r>
          </a:p>
          <a:p>
            <a:pPr algn="just">
              <a:lnSpc>
                <a:spcPct val="100000"/>
              </a:lnSpc>
              <a:spcBef>
                <a:spcPts val="600"/>
              </a:spcBef>
              <a:buFont typeface="Wingdings" panose="05000000000000000000" pitchFamily="2" charset="2"/>
              <a:buChar char="ü"/>
            </a:pPr>
            <a:r>
              <a:rPr lang="en-US" altLang="en-US" b="1" dirty="0">
                <a:solidFill>
                  <a:srgbClr val="002060"/>
                </a:solidFill>
                <a:latin typeface="Arial" panose="020B0604020202020204" pitchFamily="34" charset="0"/>
              </a:rPr>
              <a:t>In case	depositor	age is less  than 60 years, deposit is restricted  to	retirement	benefits </a:t>
            </a:r>
            <a:r>
              <a:rPr lang="en-US" b="1" spc="114" dirty="0">
                <a:solidFill>
                  <a:srgbClr val="002060"/>
                </a:solidFill>
                <a:latin typeface="Arial"/>
                <a:cs typeface="Arial"/>
              </a:rPr>
              <a:t>or </a:t>
            </a:r>
            <a:r>
              <a:rPr lang="en-US" b="1" spc="40" dirty="0" err="1" smtClean="0">
                <a:solidFill>
                  <a:srgbClr val="002060"/>
                </a:solidFill>
                <a:latin typeface="Arial"/>
                <a:cs typeface="Arial"/>
              </a:rPr>
              <a:t>Rs</a:t>
            </a:r>
            <a:r>
              <a:rPr lang="en-US" b="1" spc="40" dirty="0" smtClean="0">
                <a:solidFill>
                  <a:srgbClr val="002060"/>
                </a:solidFill>
                <a:latin typeface="Arial"/>
                <a:cs typeface="Arial"/>
              </a:rPr>
              <a:t>. 30</a:t>
            </a:r>
            <a:r>
              <a:rPr lang="en-US" b="1" dirty="0" smtClean="0">
                <a:solidFill>
                  <a:srgbClr val="002060"/>
                </a:solidFill>
                <a:latin typeface="Arial"/>
                <a:cs typeface="Arial"/>
              </a:rPr>
              <a:t> </a:t>
            </a:r>
            <a:r>
              <a:rPr lang="en-US" b="1" spc="35" dirty="0">
                <a:solidFill>
                  <a:srgbClr val="002060"/>
                </a:solidFill>
                <a:latin typeface="Arial"/>
                <a:cs typeface="Arial"/>
              </a:rPr>
              <a:t>l</a:t>
            </a:r>
            <a:r>
              <a:rPr lang="en-US" b="1" spc="95" dirty="0">
                <a:solidFill>
                  <a:srgbClr val="002060"/>
                </a:solidFill>
                <a:latin typeface="Arial"/>
                <a:cs typeface="Arial"/>
              </a:rPr>
              <a:t>akh </a:t>
            </a:r>
            <a:r>
              <a:rPr lang="en-US" b="1" spc="155" dirty="0">
                <a:solidFill>
                  <a:srgbClr val="002060"/>
                </a:solidFill>
                <a:latin typeface="Arial"/>
                <a:cs typeface="Arial"/>
              </a:rPr>
              <a:t>wh</a:t>
            </a:r>
            <a:r>
              <a:rPr lang="en-US" b="1" spc="140" dirty="0">
                <a:solidFill>
                  <a:srgbClr val="002060"/>
                </a:solidFill>
                <a:latin typeface="Arial"/>
                <a:cs typeface="Arial"/>
              </a:rPr>
              <a:t>i</a:t>
            </a:r>
            <a:r>
              <a:rPr lang="en-US" b="1" spc="70" dirty="0">
                <a:solidFill>
                  <a:srgbClr val="002060"/>
                </a:solidFill>
                <a:latin typeface="Arial"/>
                <a:cs typeface="Arial"/>
              </a:rPr>
              <a:t>chever </a:t>
            </a:r>
            <a:r>
              <a:rPr lang="en-US" altLang="en-US" b="1" dirty="0">
                <a:solidFill>
                  <a:srgbClr val="002060"/>
                </a:solidFill>
                <a:latin typeface="Arial" panose="020B0604020202020204" pitchFamily="34" charset="0"/>
              </a:rPr>
              <a:t>lower.</a:t>
            </a:r>
          </a:p>
          <a:p>
            <a:endParaRPr lang="en-IN" dirty="0"/>
          </a:p>
        </p:txBody>
      </p:sp>
    </p:spTree>
    <p:extLst>
      <p:ext uri="{BB962C8B-B14F-4D97-AF65-F5344CB8AC3E}">
        <p14:creationId xmlns:p14="http://schemas.microsoft.com/office/powerpoint/2010/main" val="306520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FFCEB-E5D7-4E49-9B88-37D8127EB150}"/>
              </a:ext>
            </a:extLst>
          </p:cNvPr>
          <p:cNvSpPr>
            <a:spLocks noGrp="1"/>
          </p:cNvSpPr>
          <p:nvPr>
            <p:ph type="title"/>
          </p:nvPr>
        </p:nvSpPr>
        <p:spPr>
          <a:xfrm>
            <a:off x="838200" y="126586"/>
            <a:ext cx="10515600" cy="1325563"/>
          </a:xfrm>
        </p:spPr>
        <p:txBody>
          <a:bodyPr/>
          <a:lstStyle/>
          <a:p>
            <a:pPr algn="ctr"/>
            <a:r>
              <a:rPr lang="en-IN" b="1" spc="155" dirty="0">
                <a:solidFill>
                  <a:srgbClr val="002060"/>
                </a:solidFill>
                <a:latin typeface="Arial"/>
                <a:cs typeface="Arial"/>
              </a:rPr>
              <a:t>D</a:t>
            </a:r>
            <a:r>
              <a:rPr lang="en-IN" b="1" spc="105" dirty="0">
                <a:solidFill>
                  <a:srgbClr val="002060"/>
                </a:solidFill>
                <a:latin typeface="Arial"/>
                <a:cs typeface="Arial"/>
              </a:rPr>
              <a:t>E</a:t>
            </a:r>
            <a:r>
              <a:rPr lang="en-IN" b="1" spc="135" dirty="0">
                <a:solidFill>
                  <a:srgbClr val="002060"/>
                </a:solidFill>
                <a:latin typeface="Arial"/>
                <a:cs typeface="Arial"/>
              </a:rPr>
              <a:t>PO</a:t>
            </a:r>
            <a:r>
              <a:rPr lang="en-IN" b="1" spc="55" dirty="0">
                <a:solidFill>
                  <a:srgbClr val="002060"/>
                </a:solidFill>
                <a:latin typeface="Arial"/>
                <a:cs typeface="Arial"/>
              </a:rPr>
              <a:t>S</a:t>
            </a:r>
            <a:r>
              <a:rPr lang="en-IN" b="1" spc="530" dirty="0">
                <a:solidFill>
                  <a:srgbClr val="002060"/>
                </a:solidFill>
                <a:latin typeface="Arial"/>
                <a:cs typeface="Arial"/>
              </a:rPr>
              <a:t>IT &amp;</a:t>
            </a:r>
            <a:r>
              <a:rPr lang="en-IN" b="1" dirty="0">
                <a:solidFill>
                  <a:srgbClr val="002060"/>
                </a:solidFill>
                <a:latin typeface="Arial"/>
                <a:cs typeface="Arial"/>
              </a:rPr>
              <a:t>	WITH</a:t>
            </a:r>
            <a:r>
              <a:rPr lang="en-IN" b="1" spc="95" dirty="0">
                <a:solidFill>
                  <a:srgbClr val="002060"/>
                </a:solidFill>
                <a:latin typeface="Arial"/>
                <a:cs typeface="Arial"/>
              </a:rPr>
              <a:t>DRAWALS</a:t>
            </a:r>
            <a:r>
              <a:rPr lang="en-IN" dirty="0">
                <a:latin typeface="Arial"/>
                <a:cs typeface="Arial"/>
              </a:rPr>
              <a:t/>
            </a:r>
            <a:br>
              <a:rPr lang="en-IN" dirty="0">
                <a:latin typeface="Arial"/>
                <a:cs typeface="Arial"/>
              </a:rPr>
            </a:br>
            <a:endParaRPr lang="en-IN" dirty="0"/>
          </a:p>
        </p:txBody>
      </p:sp>
      <p:sp>
        <p:nvSpPr>
          <p:cNvPr id="3" name="Content Placeholder 2">
            <a:extLst>
              <a:ext uri="{FF2B5EF4-FFF2-40B4-BE49-F238E27FC236}">
                <a16:creationId xmlns="" xmlns:a16="http://schemas.microsoft.com/office/drawing/2014/main" id="{F7B225C0-CE92-4506-9A3C-3808B5918711}"/>
              </a:ext>
            </a:extLst>
          </p:cNvPr>
          <p:cNvSpPr>
            <a:spLocks noGrp="1"/>
          </p:cNvSpPr>
          <p:nvPr>
            <p:ph idx="1"/>
          </p:nvPr>
        </p:nvSpPr>
        <p:spPr>
          <a:xfrm>
            <a:off x="838200" y="854765"/>
            <a:ext cx="11049000" cy="5322198"/>
          </a:xfrm>
        </p:spPr>
        <p:txBody>
          <a:bodyPr>
            <a:normAutofit fontScale="92500" lnSpcReduction="20000"/>
          </a:bodyPr>
          <a:lstStyle/>
          <a:p>
            <a:pPr>
              <a:lnSpc>
                <a:spcPct val="110000"/>
              </a:lnSpc>
              <a:spcBef>
                <a:spcPts val="600"/>
              </a:spcBef>
              <a:buFont typeface="Wingdings" panose="05000000000000000000" pitchFamily="2" charset="2"/>
              <a:buChar char="v"/>
            </a:pPr>
            <a:r>
              <a:rPr lang="en-US" altLang="en-US" b="1" dirty="0">
                <a:solidFill>
                  <a:schemeClr val="accent4">
                    <a:lumMod val="75000"/>
                  </a:schemeClr>
                </a:solidFill>
                <a:latin typeface="Arial" panose="020B0604020202020204" pitchFamily="34" charset="0"/>
                <a:cs typeface="Arial" panose="020B0604020202020204" pitchFamily="34" charset="0"/>
              </a:rPr>
              <a:t>Period: </a:t>
            </a:r>
            <a:r>
              <a:rPr lang="en-US" altLang="en-US" b="1" dirty="0">
                <a:solidFill>
                  <a:schemeClr val="accent3">
                    <a:lumMod val="50000"/>
                  </a:schemeClr>
                </a:solidFill>
                <a:latin typeface="Arial" panose="020B0604020202020204" pitchFamily="34" charset="0"/>
                <a:cs typeface="Arial" panose="020B0604020202020204" pitchFamily="34" charset="0"/>
              </a:rPr>
              <a:t>All accounts will be fixed for five years.</a:t>
            </a:r>
          </a:p>
          <a:p>
            <a:pPr algn="just">
              <a:lnSpc>
                <a:spcPct val="110000"/>
              </a:lnSpc>
              <a:spcBef>
                <a:spcPts val="600"/>
              </a:spcBef>
              <a:buFont typeface="Wingdings" panose="05000000000000000000" pitchFamily="2" charset="2"/>
              <a:buChar char="v"/>
            </a:pPr>
            <a:r>
              <a:rPr lang="en-US" altLang="en-US" b="1" dirty="0">
                <a:solidFill>
                  <a:schemeClr val="accent4">
                    <a:lumMod val="75000"/>
                  </a:schemeClr>
                </a:solidFill>
                <a:latin typeface="Arial" panose="020B0604020202020204" pitchFamily="34" charset="0"/>
                <a:cs typeface="Arial" panose="020B0604020202020204" pitchFamily="34" charset="0"/>
              </a:rPr>
              <a:t>Maturity:  </a:t>
            </a:r>
            <a:r>
              <a:rPr lang="en-US" altLang="en-US" b="1" dirty="0">
                <a:solidFill>
                  <a:schemeClr val="accent3">
                    <a:lumMod val="50000"/>
                  </a:schemeClr>
                </a:solidFill>
                <a:latin typeface="Arial" panose="020B0604020202020204" pitchFamily="34" charset="0"/>
                <a:cs typeface="Arial" panose="020B0604020202020204" pitchFamily="34" charset="0"/>
              </a:rPr>
              <a:t>The  deposit  made  will  mature  after  the  expiry  of  5 years from the date of opening of the account on production of the passbook  accompanied by a written application (withdrawal form) </a:t>
            </a:r>
            <a:r>
              <a:rPr lang="en-US" altLang="en-US" b="1" dirty="0">
                <a:solidFill>
                  <a:srgbClr val="00B0F0"/>
                </a:solidFill>
                <a:latin typeface="Arial" panose="020B0604020202020204" pitchFamily="34" charset="0"/>
                <a:cs typeface="Arial" panose="020B0604020202020204" pitchFamily="34" charset="0"/>
              </a:rPr>
              <a:t>Form-E.</a:t>
            </a:r>
          </a:p>
          <a:p>
            <a:pPr algn="just">
              <a:lnSpc>
                <a:spcPct val="110000"/>
              </a:lnSpc>
              <a:spcBef>
                <a:spcPts val="600"/>
              </a:spcBef>
              <a:buFont typeface="Wingdings" panose="05000000000000000000" pitchFamily="2" charset="2"/>
              <a:buChar char="v"/>
            </a:pPr>
            <a:r>
              <a:rPr lang="en-US" altLang="en-US" b="1" dirty="0">
                <a:solidFill>
                  <a:schemeClr val="accent4">
                    <a:lumMod val="75000"/>
                  </a:schemeClr>
                </a:solidFill>
                <a:latin typeface="Arial" panose="020B0604020202020204" pitchFamily="34" charset="0"/>
                <a:cs typeface="Arial" panose="020B0604020202020204" pitchFamily="34" charset="0"/>
              </a:rPr>
              <a:t>Renewal: </a:t>
            </a:r>
            <a:r>
              <a:rPr lang="en-US" altLang="en-US" b="1" dirty="0">
                <a:solidFill>
                  <a:schemeClr val="accent3">
                    <a:lumMod val="50000"/>
                  </a:schemeClr>
                </a:solidFill>
                <a:latin typeface="Arial" panose="020B0604020202020204" pitchFamily="34" charset="0"/>
                <a:cs typeface="Arial" panose="020B0604020202020204" pitchFamily="34" charset="0"/>
              </a:rPr>
              <a:t>The  depositor  may  extend  the  account  for  a further period  of  3  years   after   maturity.  An  application  in  </a:t>
            </a:r>
            <a:r>
              <a:rPr lang="en-US" altLang="en-US" b="1" dirty="0">
                <a:solidFill>
                  <a:srgbClr val="00B0F0"/>
                </a:solidFill>
                <a:latin typeface="Arial" panose="020B0604020202020204" pitchFamily="34" charset="0"/>
                <a:cs typeface="Arial" panose="020B0604020202020204" pitchFamily="34" charset="0"/>
              </a:rPr>
              <a:t>Form-B </a:t>
            </a:r>
            <a:r>
              <a:rPr lang="en-US" altLang="en-US" b="1" dirty="0">
                <a:solidFill>
                  <a:schemeClr val="accent3">
                    <a:lumMod val="50000"/>
                  </a:schemeClr>
                </a:solidFill>
                <a:latin typeface="Arial" panose="020B0604020202020204" pitchFamily="34" charset="0"/>
                <a:cs typeface="Arial" panose="020B0604020202020204" pitchFamily="34" charset="0"/>
              </a:rPr>
              <a:t>should be made for renewal within a period of one year after the date of maturity period.</a:t>
            </a:r>
          </a:p>
          <a:p>
            <a:pPr algn="just">
              <a:lnSpc>
                <a:spcPct val="110000"/>
              </a:lnSpc>
              <a:spcBef>
                <a:spcPts val="600"/>
              </a:spcBef>
              <a:buFont typeface="Wingdings" panose="05000000000000000000" pitchFamily="2" charset="2"/>
              <a:buChar char="v"/>
            </a:pPr>
            <a:r>
              <a:rPr lang="en-US" altLang="en-US" b="1" dirty="0">
                <a:solidFill>
                  <a:schemeClr val="accent4">
                    <a:lumMod val="75000"/>
                  </a:schemeClr>
                </a:solidFill>
                <a:latin typeface="Arial" panose="020B0604020202020204" pitchFamily="34" charset="0"/>
                <a:cs typeface="Arial" panose="020B0604020202020204" pitchFamily="34" charset="0"/>
              </a:rPr>
              <a:t>Overdue  Term  Deposit:  </a:t>
            </a:r>
            <a:r>
              <a:rPr lang="en-US" altLang="en-US" b="1" dirty="0">
                <a:solidFill>
                  <a:schemeClr val="accent3">
                    <a:lumMod val="50000"/>
                  </a:schemeClr>
                </a:solidFill>
                <a:latin typeface="Arial" panose="020B0604020202020204" pitchFamily="34" charset="0"/>
                <a:cs typeface="Arial" panose="020B0604020202020204" pitchFamily="34" charset="0"/>
              </a:rPr>
              <a:t>In  case  account  is  not  extended  nor closed, post  maturity  interest  will  be  applicable  as  per  Post Office Saving Bank interest rate up to the end of the month preceding the month of closure.</a:t>
            </a:r>
          </a:p>
          <a:p>
            <a:endParaRPr lang="en-IN" dirty="0"/>
          </a:p>
        </p:txBody>
      </p:sp>
    </p:spTree>
    <p:extLst>
      <p:ext uri="{BB962C8B-B14F-4D97-AF65-F5344CB8AC3E}">
        <p14:creationId xmlns:p14="http://schemas.microsoft.com/office/powerpoint/2010/main" val="86780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CB0B66-C499-4E94-AF9F-67826ACD1F77}"/>
              </a:ext>
            </a:extLst>
          </p:cNvPr>
          <p:cNvSpPr>
            <a:spLocks noGrp="1"/>
          </p:cNvSpPr>
          <p:nvPr>
            <p:ph type="title"/>
          </p:nvPr>
        </p:nvSpPr>
        <p:spPr>
          <a:xfrm>
            <a:off x="838199" y="365126"/>
            <a:ext cx="10899913" cy="1016414"/>
          </a:xfrm>
        </p:spPr>
        <p:txBody>
          <a:bodyPr>
            <a:normAutofit fontScale="90000"/>
          </a:bodyPr>
          <a:lstStyle/>
          <a:p>
            <a:pPr algn="ctr"/>
            <a:r>
              <a:rPr lang="en-IN" b="1" spc="200" dirty="0">
                <a:solidFill>
                  <a:srgbClr val="9A0305"/>
                </a:solidFill>
                <a:latin typeface="Arial"/>
                <a:cs typeface="Arial"/>
              </a:rPr>
              <a:t>PR</a:t>
            </a:r>
            <a:r>
              <a:rPr lang="en-IN" b="1" spc="155" dirty="0">
                <a:solidFill>
                  <a:srgbClr val="9A0305"/>
                </a:solidFill>
                <a:latin typeface="Arial"/>
                <a:cs typeface="Arial"/>
              </a:rPr>
              <a:t>E</a:t>
            </a:r>
            <a:r>
              <a:rPr lang="en-IN" b="1" spc="185" dirty="0">
                <a:solidFill>
                  <a:srgbClr val="9A0305"/>
                </a:solidFill>
                <a:latin typeface="Arial"/>
                <a:cs typeface="Arial"/>
              </a:rPr>
              <a:t>M</a:t>
            </a:r>
            <a:r>
              <a:rPr lang="en-IN" b="1" spc="75" dirty="0">
                <a:solidFill>
                  <a:srgbClr val="9A0305"/>
                </a:solidFill>
                <a:latin typeface="Arial"/>
                <a:cs typeface="Arial"/>
              </a:rPr>
              <a:t>A</a:t>
            </a:r>
            <a:r>
              <a:rPr lang="en-IN" b="1" spc="500" dirty="0">
                <a:solidFill>
                  <a:srgbClr val="9A0305"/>
                </a:solidFill>
                <a:latin typeface="Arial"/>
                <a:cs typeface="Arial"/>
              </a:rPr>
              <a:t>T</a:t>
            </a:r>
            <a:r>
              <a:rPr lang="en-IN" b="1" spc="445" dirty="0">
                <a:solidFill>
                  <a:srgbClr val="9A0305"/>
                </a:solidFill>
                <a:latin typeface="Arial"/>
                <a:cs typeface="Arial"/>
              </a:rPr>
              <a:t>U</a:t>
            </a:r>
            <a:r>
              <a:rPr lang="en-IN" b="1" spc="140" dirty="0">
                <a:solidFill>
                  <a:srgbClr val="9A0305"/>
                </a:solidFill>
                <a:latin typeface="Arial"/>
                <a:cs typeface="Arial"/>
              </a:rPr>
              <a:t>RE</a:t>
            </a:r>
            <a:r>
              <a:rPr lang="en-IN" b="1" spc="120" dirty="0">
                <a:solidFill>
                  <a:srgbClr val="9A0305"/>
                </a:solidFill>
                <a:latin typeface="Arial"/>
                <a:cs typeface="Arial"/>
              </a:rPr>
              <a:t> </a:t>
            </a:r>
            <a:r>
              <a:rPr lang="en-IN" b="1" spc="320" dirty="0">
                <a:solidFill>
                  <a:srgbClr val="9A0305"/>
                </a:solidFill>
                <a:latin typeface="Arial"/>
                <a:cs typeface="Arial"/>
              </a:rPr>
              <a:t>C</a:t>
            </a:r>
            <a:r>
              <a:rPr lang="en-IN" b="1" spc="70" dirty="0">
                <a:solidFill>
                  <a:srgbClr val="9A0305"/>
                </a:solidFill>
                <a:latin typeface="Arial"/>
                <a:cs typeface="Arial"/>
              </a:rPr>
              <a:t>L</a:t>
            </a:r>
            <a:r>
              <a:rPr lang="en-IN" b="1" spc="250" dirty="0">
                <a:solidFill>
                  <a:srgbClr val="9A0305"/>
                </a:solidFill>
                <a:latin typeface="Arial"/>
                <a:cs typeface="Arial"/>
              </a:rPr>
              <a:t>OS</a:t>
            </a:r>
            <a:r>
              <a:rPr lang="en-IN" b="1" spc="355" dirty="0">
                <a:solidFill>
                  <a:srgbClr val="9A0305"/>
                </a:solidFill>
                <a:latin typeface="Arial"/>
                <a:cs typeface="Arial"/>
              </a:rPr>
              <a:t>U</a:t>
            </a:r>
            <a:r>
              <a:rPr lang="en-IN" b="1" spc="200" dirty="0">
                <a:solidFill>
                  <a:srgbClr val="9A0305"/>
                </a:solidFill>
                <a:latin typeface="Arial"/>
                <a:cs typeface="Arial"/>
              </a:rPr>
              <a:t>RE</a:t>
            </a:r>
            <a:r>
              <a:rPr lang="en-IN" b="1" spc="60" dirty="0">
                <a:solidFill>
                  <a:srgbClr val="9A0305"/>
                </a:solidFill>
                <a:latin typeface="Arial"/>
                <a:cs typeface="Arial"/>
              </a:rPr>
              <a:t> </a:t>
            </a:r>
            <a:r>
              <a:rPr lang="en-IN" b="1" spc="180" dirty="0">
                <a:solidFill>
                  <a:srgbClr val="9A0305"/>
                </a:solidFill>
                <a:latin typeface="Arial"/>
                <a:cs typeface="Arial"/>
              </a:rPr>
              <a:t>OF</a:t>
            </a:r>
            <a:r>
              <a:rPr lang="en-IN" b="1" spc="105" dirty="0">
                <a:solidFill>
                  <a:srgbClr val="9A0305"/>
                </a:solidFill>
                <a:latin typeface="Arial"/>
                <a:cs typeface="Arial"/>
              </a:rPr>
              <a:t> </a:t>
            </a:r>
            <a:r>
              <a:rPr lang="en-IN" b="1" spc="185" dirty="0">
                <a:solidFill>
                  <a:srgbClr val="9A0305"/>
                </a:solidFill>
                <a:latin typeface="Arial"/>
                <a:cs typeface="Arial"/>
              </a:rPr>
              <a:t>AC</a:t>
            </a:r>
            <a:r>
              <a:rPr lang="en-IN" b="1" spc="350" dirty="0">
                <a:solidFill>
                  <a:srgbClr val="9A0305"/>
                </a:solidFill>
                <a:latin typeface="Arial"/>
                <a:cs typeface="Arial"/>
              </a:rPr>
              <a:t>C</a:t>
            </a:r>
            <a:r>
              <a:rPr lang="en-IN" b="1" spc="315" dirty="0">
                <a:solidFill>
                  <a:srgbClr val="9A0305"/>
                </a:solidFill>
                <a:latin typeface="Arial"/>
                <a:cs typeface="Arial"/>
              </a:rPr>
              <a:t>OU</a:t>
            </a:r>
            <a:r>
              <a:rPr lang="en-IN" b="1" spc="200" dirty="0">
                <a:solidFill>
                  <a:srgbClr val="9A0305"/>
                </a:solidFill>
                <a:latin typeface="Arial"/>
                <a:cs typeface="Arial"/>
              </a:rPr>
              <a:t>N</a:t>
            </a:r>
            <a:r>
              <a:rPr lang="en-IN" b="1" spc="370" dirty="0">
                <a:solidFill>
                  <a:srgbClr val="9A0305"/>
                </a:solidFill>
                <a:latin typeface="Arial"/>
                <a:cs typeface="Arial"/>
              </a:rPr>
              <a:t>T</a:t>
            </a:r>
            <a:r>
              <a:rPr lang="en-IN" dirty="0">
                <a:latin typeface="Arial"/>
                <a:cs typeface="Arial"/>
              </a:rPr>
              <a:t/>
            </a:r>
            <a:br>
              <a:rPr lang="en-IN" dirty="0">
                <a:latin typeface="Arial"/>
                <a:cs typeface="Arial"/>
              </a:rPr>
            </a:br>
            <a:endParaRPr lang="en-IN" dirty="0"/>
          </a:p>
        </p:txBody>
      </p:sp>
      <p:sp>
        <p:nvSpPr>
          <p:cNvPr id="3" name="Content Placeholder 2">
            <a:extLst>
              <a:ext uri="{FF2B5EF4-FFF2-40B4-BE49-F238E27FC236}">
                <a16:creationId xmlns="" xmlns:a16="http://schemas.microsoft.com/office/drawing/2014/main" id="{1CCA0207-49FA-42AC-B8B7-D711659BBA8C}"/>
              </a:ext>
            </a:extLst>
          </p:cNvPr>
          <p:cNvSpPr>
            <a:spLocks noGrp="1"/>
          </p:cNvSpPr>
          <p:nvPr>
            <p:ph idx="1"/>
          </p:nvPr>
        </p:nvSpPr>
        <p:spPr>
          <a:xfrm>
            <a:off x="838200" y="1212574"/>
            <a:ext cx="11049000" cy="4964389"/>
          </a:xfrm>
        </p:spPr>
        <p:txBody>
          <a:bodyPr>
            <a:normAutofit fontScale="77500" lnSpcReduction="20000"/>
          </a:bodyPr>
          <a:lstStyle/>
          <a:p>
            <a:pPr algn="just">
              <a:lnSpc>
                <a:spcPct val="120000"/>
              </a:lnSpc>
              <a:spcBef>
                <a:spcPts val="600"/>
              </a:spcBef>
              <a:buFont typeface="Wingdings" panose="05000000000000000000" pitchFamily="2" charset="2"/>
              <a:buChar char="Ø"/>
            </a:pPr>
            <a:r>
              <a:rPr lang="en-GB" altLang="en-US" b="1" dirty="0" smtClean="0">
                <a:solidFill>
                  <a:srgbClr val="081C48"/>
                </a:solidFill>
                <a:latin typeface="Arial" panose="020B0604020202020204" pitchFamily="34" charset="0"/>
              </a:rPr>
              <a:t>Individuals </a:t>
            </a:r>
            <a:r>
              <a:rPr lang="en-GB" altLang="en-US" b="1" dirty="0">
                <a:solidFill>
                  <a:srgbClr val="081C48"/>
                </a:solidFill>
                <a:latin typeface="Arial" panose="020B0604020202020204" pitchFamily="34" charset="0"/>
              </a:rPr>
              <a:t>can withdraw the amount and close the account at any time </a:t>
            </a:r>
            <a:r>
              <a:rPr lang="en-GB" altLang="en-US" b="1" dirty="0" smtClean="0">
                <a:solidFill>
                  <a:srgbClr val="081C48"/>
                </a:solidFill>
                <a:latin typeface="Arial" panose="020B0604020202020204" pitchFamily="34" charset="0"/>
              </a:rPr>
              <a:t>subject </a:t>
            </a:r>
            <a:r>
              <a:rPr lang="en-GB" altLang="en-US" b="1" dirty="0">
                <a:solidFill>
                  <a:srgbClr val="081C48"/>
                </a:solidFill>
                <a:latin typeface="Arial" panose="020B0604020202020204" pitchFamily="34" charset="0"/>
              </a:rPr>
              <a:t>to the following </a:t>
            </a:r>
            <a:r>
              <a:rPr lang="en-GB" altLang="en-US" b="1" dirty="0" smtClean="0">
                <a:solidFill>
                  <a:srgbClr val="081C48"/>
                </a:solidFill>
                <a:latin typeface="Arial" panose="020B0604020202020204" pitchFamily="34" charset="0"/>
              </a:rPr>
              <a:t>conditions</a:t>
            </a:r>
            <a:r>
              <a:rPr lang="en-GB" altLang="en-US" b="1" dirty="0">
                <a:solidFill>
                  <a:srgbClr val="081C48"/>
                </a:solidFill>
                <a:latin typeface="Arial" panose="020B0604020202020204" pitchFamily="34" charset="0"/>
              </a:rPr>
              <a:t>. </a:t>
            </a:r>
            <a:r>
              <a:rPr lang="en-GB" altLang="en-US" b="1" dirty="0" smtClean="0">
                <a:solidFill>
                  <a:srgbClr val="081C48"/>
                </a:solidFill>
                <a:latin typeface="Arial" panose="020B0604020202020204" pitchFamily="34" charset="0"/>
              </a:rPr>
              <a:t>If account closed </a:t>
            </a:r>
            <a:r>
              <a:rPr lang="en-GB" altLang="en-US" b="1" dirty="0">
                <a:solidFill>
                  <a:srgbClr val="081C48"/>
                </a:solidFill>
                <a:latin typeface="Arial" panose="020B0604020202020204" pitchFamily="34" charset="0"/>
              </a:rPr>
              <a:t>before one year - interest paid on the deposit in the account shall be recovered from </a:t>
            </a:r>
            <a:r>
              <a:rPr lang="en-GB" altLang="en-US" b="1" dirty="0" smtClean="0">
                <a:solidFill>
                  <a:srgbClr val="081C48"/>
                </a:solidFill>
                <a:latin typeface="Arial" panose="020B0604020202020204" pitchFamily="34" charset="0"/>
              </a:rPr>
              <a:t>the deposit.</a:t>
            </a:r>
            <a:endParaRPr lang="en-US" altLang="en-US" b="1" dirty="0">
              <a:latin typeface="Arial" panose="020B0604020202020204" pitchFamily="34" charset="0"/>
            </a:endParaRPr>
          </a:p>
          <a:p>
            <a:pPr algn="just">
              <a:lnSpc>
                <a:spcPct val="120000"/>
              </a:lnSpc>
              <a:spcBef>
                <a:spcPts val="600"/>
              </a:spcBef>
              <a:buFont typeface="Wingdings" panose="05000000000000000000" pitchFamily="2" charset="2"/>
              <a:buChar char="Ø"/>
            </a:pPr>
            <a:r>
              <a:rPr lang="en-US" altLang="en-US" b="1" dirty="0">
                <a:solidFill>
                  <a:srgbClr val="081C48"/>
                </a:solidFill>
                <a:latin typeface="Arial" panose="020B0604020202020204" pitchFamily="34" charset="0"/>
              </a:rPr>
              <a:t>Depositor may be permitted to withdraw the deposit on an application in </a:t>
            </a:r>
            <a:r>
              <a:rPr lang="en-US" altLang="en-US" b="1" u="sng" dirty="0">
                <a:solidFill>
                  <a:srgbClr val="11679E"/>
                </a:solidFill>
                <a:latin typeface="Arial" panose="020B0604020202020204" pitchFamily="34" charset="0"/>
              </a:rPr>
              <a:t>Form-E</a:t>
            </a:r>
            <a:r>
              <a:rPr lang="en-US" altLang="en-US" b="1" dirty="0">
                <a:solidFill>
                  <a:srgbClr val="11679E"/>
                </a:solidFill>
                <a:latin typeface="Arial" panose="020B0604020202020204" pitchFamily="34" charset="0"/>
              </a:rPr>
              <a:t> </a:t>
            </a:r>
            <a:r>
              <a:rPr lang="en-US" altLang="en-US" b="1" dirty="0">
                <a:solidFill>
                  <a:srgbClr val="081C48"/>
                </a:solidFill>
                <a:latin typeface="Arial" panose="020B0604020202020204" pitchFamily="34" charset="0"/>
              </a:rPr>
              <a:t>and close the account at any time after the expiry of 1 year from the date of opening of the account subject to the following conditions:-</a:t>
            </a:r>
            <a:endParaRPr lang="en-US" altLang="en-US" b="1" dirty="0">
              <a:latin typeface="Arial" panose="020B0604020202020204" pitchFamily="34" charset="0"/>
            </a:endParaRPr>
          </a:p>
          <a:p>
            <a:pPr algn="just">
              <a:lnSpc>
                <a:spcPct val="120000"/>
              </a:lnSpc>
              <a:spcBef>
                <a:spcPts val="600"/>
              </a:spcBef>
              <a:buFont typeface="Wingdings" panose="05000000000000000000" pitchFamily="2" charset="2"/>
              <a:buChar char="Ø"/>
            </a:pPr>
            <a:r>
              <a:rPr lang="en-US" altLang="en-US" b="1" dirty="0">
                <a:solidFill>
                  <a:srgbClr val="081C48"/>
                </a:solidFill>
                <a:latin typeface="Arial" panose="020B0604020202020204" pitchFamily="34" charset="0"/>
              </a:rPr>
              <a:t>In case the  account  is  closed  after  the  expiry of  1 year  but  before  the expiry of  2 years  from  the  date  of  opening of  the account, an  amount equal to  1.5% of the deposit shall  be deducted and the balance  paid to the depositor.</a:t>
            </a:r>
            <a:endParaRPr lang="en-US" altLang="en-US" b="1" dirty="0">
              <a:latin typeface="Arial" panose="020B0604020202020204" pitchFamily="34" charset="0"/>
            </a:endParaRPr>
          </a:p>
          <a:p>
            <a:pPr algn="just">
              <a:lnSpc>
                <a:spcPct val="120000"/>
              </a:lnSpc>
              <a:spcBef>
                <a:spcPts val="600"/>
              </a:spcBef>
              <a:buFont typeface="Wingdings" panose="05000000000000000000" pitchFamily="2" charset="2"/>
              <a:buChar char="Ø"/>
            </a:pPr>
            <a:r>
              <a:rPr lang="en-US" altLang="en-US" b="1" dirty="0">
                <a:solidFill>
                  <a:srgbClr val="081C48"/>
                </a:solidFill>
                <a:latin typeface="Arial" panose="020B0604020202020204" pitchFamily="34" charset="0"/>
              </a:rPr>
              <a:t>In case the account  is closed  on or  after  the expiry of  2 years from the date  of  opening of  the account, an  amount  equal to  1% of  the deposit shall be deducted and balance paid to the depositor.</a:t>
            </a:r>
            <a:endParaRPr lang="en-US" altLang="en-US" b="1" dirty="0">
              <a:latin typeface="Arial" panose="020B0604020202020204" pitchFamily="34" charset="0"/>
            </a:endParaRPr>
          </a:p>
          <a:p>
            <a:endParaRPr lang="en-IN" dirty="0"/>
          </a:p>
        </p:txBody>
      </p:sp>
    </p:spTree>
    <p:extLst>
      <p:ext uri="{BB962C8B-B14F-4D97-AF65-F5344CB8AC3E}">
        <p14:creationId xmlns:p14="http://schemas.microsoft.com/office/powerpoint/2010/main" val="251761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215E8E-183E-4B23-91FE-6F3833B84660}"/>
              </a:ext>
            </a:extLst>
          </p:cNvPr>
          <p:cNvSpPr>
            <a:spLocks noGrp="1"/>
          </p:cNvSpPr>
          <p:nvPr>
            <p:ph type="title"/>
          </p:nvPr>
        </p:nvSpPr>
        <p:spPr>
          <a:xfrm>
            <a:off x="838200" y="18255"/>
            <a:ext cx="10515600" cy="1325563"/>
          </a:xfrm>
        </p:spPr>
        <p:txBody>
          <a:bodyPr/>
          <a:lstStyle/>
          <a:p>
            <a:pPr algn="ctr"/>
            <a:r>
              <a:rPr lang="en-IN" spc="145" dirty="0">
                <a:solidFill>
                  <a:srgbClr val="1D232A"/>
                </a:solidFill>
                <a:latin typeface="Aharoni" panose="02010803020104030203" pitchFamily="2" charset="-79"/>
                <a:cs typeface="Aharoni" panose="02010803020104030203" pitchFamily="2" charset="-79"/>
              </a:rPr>
              <a:t>R</a:t>
            </a:r>
            <a:r>
              <a:rPr lang="en-IN" spc="-195" dirty="0">
                <a:solidFill>
                  <a:srgbClr val="1D232A"/>
                </a:solidFill>
                <a:latin typeface="Aharoni" panose="02010803020104030203" pitchFamily="2" charset="-79"/>
                <a:cs typeface="Aharoni" panose="02010803020104030203" pitchFamily="2" charset="-79"/>
              </a:rPr>
              <a:t>A</a:t>
            </a:r>
            <a:r>
              <a:rPr lang="en-IN" spc="475" dirty="0">
                <a:solidFill>
                  <a:srgbClr val="1D232A"/>
                </a:solidFill>
                <a:latin typeface="Aharoni" panose="02010803020104030203" pitchFamily="2" charset="-79"/>
                <a:cs typeface="Aharoni" panose="02010803020104030203" pitchFamily="2" charset="-79"/>
              </a:rPr>
              <a:t>T</a:t>
            </a:r>
            <a:r>
              <a:rPr lang="en-IN" spc="254" dirty="0">
                <a:solidFill>
                  <a:srgbClr val="1D232A"/>
                </a:solidFill>
                <a:latin typeface="Aharoni" panose="02010803020104030203" pitchFamily="2" charset="-79"/>
                <a:cs typeface="Aharoni" panose="02010803020104030203" pitchFamily="2" charset="-79"/>
              </a:rPr>
              <a:t>E</a:t>
            </a:r>
            <a:r>
              <a:rPr lang="en-IN" spc="40" dirty="0">
                <a:solidFill>
                  <a:srgbClr val="1D232A"/>
                </a:solidFill>
                <a:latin typeface="Aharoni" panose="02010803020104030203" pitchFamily="2" charset="-79"/>
                <a:cs typeface="Aharoni" panose="02010803020104030203" pitchFamily="2" charset="-79"/>
              </a:rPr>
              <a:t> </a:t>
            </a:r>
            <a:r>
              <a:rPr lang="en-IN" spc="140" dirty="0">
                <a:solidFill>
                  <a:srgbClr val="1D232A"/>
                </a:solidFill>
                <a:latin typeface="Aharoni" panose="02010803020104030203" pitchFamily="2" charset="-79"/>
                <a:cs typeface="Aharoni" panose="02010803020104030203" pitchFamily="2" charset="-79"/>
              </a:rPr>
              <a:t>OF</a:t>
            </a:r>
            <a:r>
              <a:rPr lang="en-IN" spc="285" dirty="0">
                <a:solidFill>
                  <a:srgbClr val="1D232A"/>
                </a:solidFill>
                <a:latin typeface="Aharoni" panose="02010803020104030203" pitchFamily="2" charset="-79"/>
                <a:cs typeface="Aharoni" panose="02010803020104030203" pitchFamily="2" charset="-79"/>
              </a:rPr>
              <a:t> </a:t>
            </a:r>
            <a:r>
              <a:rPr lang="en-IN" spc="350" dirty="0">
                <a:solidFill>
                  <a:srgbClr val="1D232A"/>
                </a:solidFill>
                <a:latin typeface="Aharoni" panose="02010803020104030203" pitchFamily="2" charset="-79"/>
                <a:cs typeface="Aharoni" panose="02010803020104030203" pitchFamily="2" charset="-79"/>
              </a:rPr>
              <a:t>I</a:t>
            </a:r>
            <a:r>
              <a:rPr lang="en-IN" spc="165" dirty="0">
                <a:solidFill>
                  <a:srgbClr val="1D232A"/>
                </a:solidFill>
                <a:latin typeface="Aharoni" panose="02010803020104030203" pitchFamily="2" charset="-79"/>
                <a:cs typeface="Aharoni" panose="02010803020104030203" pitchFamily="2" charset="-79"/>
              </a:rPr>
              <a:t>N</a:t>
            </a:r>
            <a:r>
              <a:rPr lang="en-IN" spc="415" dirty="0">
                <a:solidFill>
                  <a:srgbClr val="1D232A"/>
                </a:solidFill>
                <a:latin typeface="Aharoni" panose="02010803020104030203" pitchFamily="2" charset="-79"/>
                <a:cs typeface="Aharoni" panose="02010803020104030203" pitchFamily="2" charset="-79"/>
              </a:rPr>
              <a:t>T</a:t>
            </a:r>
            <a:r>
              <a:rPr lang="en-IN" spc="160" dirty="0">
                <a:solidFill>
                  <a:srgbClr val="1D232A"/>
                </a:solidFill>
                <a:latin typeface="Aharoni" panose="02010803020104030203" pitchFamily="2" charset="-79"/>
                <a:cs typeface="Aharoni" panose="02010803020104030203" pitchFamily="2" charset="-79"/>
              </a:rPr>
              <a:t>ER</a:t>
            </a:r>
            <a:r>
              <a:rPr lang="en-IN" spc="65" dirty="0">
                <a:solidFill>
                  <a:srgbClr val="1D232A"/>
                </a:solidFill>
                <a:latin typeface="Aharoni" panose="02010803020104030203" pitchFamily="2" charset="-79"/>
                <a:cs typeface="Aharoni" panose="02010803020104030203" pitchFamily="2" charset="-79"/>
              </a:rPr>
              <a:t>E</a:t>
            </a:r>
            <a:r>
              <a:rPr lang="en-IN" spc="125" dirty="0">
                <a:solidFill>
                  <a:srgbClr val="1D232A"/>
                </a:solidFill>
                <a:latin typeface="Aharoni" panose="02010803020104030203" pitchFamily="2" charset="-79"/>
                <a:cs typeface="Aharoni" panose="02010803020104030203" pitchFamily="2" charset="-79"/>
              </a:rPr>
              <a:t>S</a:t>
            </a:r>
            <a:r>
              <a:rPr lang="en-IN" spc="409" dirty="0">
                <a:solidFill>
                  <a:srgbClr val="1D232A"/>
                </a:solidFill>
                <a:latin typeface="Aharoni" panose="02010803020104030203" pitchFamily="2" charset="-79"/>
                <a:cs typeface="Aharoni" panose="02010803020104030203" pitchFamily="2" charset="-79"/>
              </a:rPr>
              <a:t>T</a:t>
            </a:r>
            <a:r>
              <a:rPr lang="en-IN" spc="300" dirty="0">
                <a:solidFill>
                  <a:srgbClr val="1D232A"/>
                </a:solidFill>
                <a:latin typeface="Aharoni" panose="02010803020104030203" pitchFamily="2" charset="-79"/>
                <a:cs typeface="Aharoni" panose="02010803020104030203" pitchFamily="2" charset="-79"/>
              </a:rPr>
              <a:t> </a:t>
            </a:r>
            <a:r>
              <a:rPr lang="en-IN" spc="45" dirty="0">
                <a:solidFill>
                  <a:srgbClr val="1D232A"/>
                </a:solidFill>
                <a:latin typeface="Aharoni" panose="02010803020104030203" pitchFamily="2" charset="-79"/>
                <a:cs typeface="Aharoni" panose="02010803020104030203" pitchFamily="2" charset="-79"/>
              </a:rPr>
              <a:t>&amp;</a:t>
            </a:r>
            <a:r>
              <a:rPr lang="en-IN" spc="355" dirty="0">
                <a:solidFill>
                  <a:srgbClr val="1D232A"/>
                </a:solidFill>
                <a:latin typeface="Aharoni" panose="02010803020104030203" pitchFamily="2" charset="-79"/>
                <a:cs typeface="Aharoni" panose="02010803020104030203" pitchFamily="2" charset="-79"/>
              </a:rPr>
              <a:t> </a:t>
            </a:r>
            <a:r>
              <a:rPr lang="en-IN" spc="285" dirty="0">
                <a:solidFill>
                  <a:srgbClr val="1D232A"/>
                </a:solidFill>
                <a:latin typeface="Aharoni" panose="02010803020104030203" pitchFamily="2" charset="-79"/>
                <a:cs typeface="Aharoni" panose="02010803020104030203" pitchFamily="2" charset="-79"/>
              </a:rPr>
              <a:t>N</a:t>
            </a:r>
            <a:r>
              <a:rPr lang="en-IN" spc="225" dirty="0">
                <a:solidFill>
                  <a:srgbClr val="1D232A"/>
                </a:solidFill>
                <a:latin typeface="Aharoni" panose="02010803020104030203" pitchFamily="2" charset="-79"/>
                <a:cs typeface="Aharoni" panose="02010803020104030203" pitchFamily="2" charset="-79"/>
              </a:rPr>
              <a:t>O</a:t>
            </a:r>
            <a:r>
              <a:rPr lang="en-IN" spc="305" dirty="0">
                <a:solidFill>
                  <a:srgbClr val="1D232A"/>
                </a:solidFill>
                <a:latin typeface="Aharoni" panose="02010803020104030203" pitchFamily="2" charset="-79"/>
                <a:cs typeface="Aharoni" panose="02010803020104030203" pitchFamily="2" charset="-79"/>
              </a:rPr>
              <a:t>M</a:t>
            </a:r>
            <a:r>
              <a:rPr lang="en-IN" spc="290" dirty="0">
                <a:solidFill>
                  <a:srgbClr val="1D232A"/>
                </a:solidFill>
                <a:latin typeface="Aharoni" panose="02010803020104030203" pitchFamily="2" charset="-79"/>
                <a:cs typeface="Aharoni" panose="02010803020104030203" pitchFamily="2" charset="-79"/>
              </a:rPr>
              <a:t>I</a:t>
            </a:r>
            <a:r>
              <a:rPr lang="en-IN" spc="165" dirty="0">
                <a:solidFill>
                  <a:srgbClr val="1D232A"/>
                </a:solidFill>
                <a:latin typeface="Aharoni" panose="02010803020104030203" pitchFamily="2" charset="-79"/>
                <a:cs typeface="Aharoni" panose="02010803020104030203" pitchFamily="2" charset="-79"/>
              </a:rPr>
              <a:t>N</a:t>
            </a:r>
            <a:r>
              <a:rPr lang="en-IN" spc="-25" dirty="0">
                <a:solidFill>
                  <a:srgbClr val="1D232A"/>
                </a:solidFill>
                <a:latin typeface="Aharoni" panose="02010803020104030203" pitchFamily="2" charset="-79"/>
                <a:cs typeface="Aharoni" panose="02010803020104030203" pitchFamily="2" charset="-79"/>
              </a:rPr>
              <a:t>A</a:t>
            </a:r>
            <a:r>
              <a:rPr lang="en-IN" spc="500" dirty="0">
                <a:solidFill>
                  <a:srgbClr val="1D232A"/>
                </a:solidFill>
                <a:latin typeface="Aharoni" panose="02010803020104030203" pitchFamily="2" charset="-79"/>
                <a:cs typeface="Aharoni" panose="02010803020104030203" pitchFamily="2" charset="-79"/>
              </a:rPr>
              <a:t>T</a:t>
            </a:r>
            <a:r>
              <a:rPr lang="en-IN" spc="260" dirty="0">
                <a:solidFill>
                  <a:srgbClr val="1D232A"/>
                </a:solidFill>
                <a:latin typeface="Aharoni" panose="02010803020104030203" pitchFamily="2" charset="-79"/>
                <a:cs typeface="Aharoni" panose="02010803020104030203" pitchFamily="2" charset="-79"/>
              </a:rPr>
              <a:t>I</a:t>
            </a:r>
            <a:r>
              <a:rPr lang="en-IN" spc="225" dirty="0">
                <a:solidFill>
                  <a:srgbClr val="1D232A"/>
                </a:solidFill>
                <a:latin typeface="Aharoni" panose="02010803020104030203" pitchFamily="2" charset="-79"/>
                <a:cs typeface="Aharoni" panose="02010803020104030203" pitchFamily="2" charset="-79"/>
              </a:rPr>
              <a:t>O</a:t>
            </a:r>
            <a:r>
              <a:rPr lang="en-IN" spc="509" dirty="0">
                <a:solidFill>
                  <a:srgbClr val="1D232A"/>
                </a:solidFill>
                <a:latin typeface="Aharoni" panose="02010803020104030203" pitchFamily="2" charset="-79"/>
                <a:cs typeface="Aharoni" panose="02010803020104030203" pitchFamily="2" charset="-79"/>
              </a:rPr>
              <a:t>N</a:t>
            </a:r>
            <a:endParaRPr lang="en-IN"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 xmlns:a16="http://schemas.microsoft.com/office/drawing/2014/main" id="{09BD7B72-F11D-41CF-8704-B83447AFD389}"/>
              </a:ext>
            </a:extLst>
          </p:cNvPr>
          <p:cNvSpPr>
            <a:spLocks noGrp="1"/>
          </p:cNvSpPr>
          <p:nvPr>
            <p:ph idx="1"/>
          </p:nvPr>
        </p:nvSpPr>
        <p:spPr>
          <a:xfrm>
            <a:off x="838199" y="1093304"/>
            <a:ext cx="11178209" cy="5083659"/>
          </a:xfrm>
        </p:spPr>
        <p:txBody>
          <a:bodyPr>
            <a:normAutofit fontScale="92500" lnSpcReduction="10000"/>
          </a:bodyPr>
          <a:lstStyle/>
          <a:p>
            <a:pPr marL="0" indent="0" algn="just">
              <a:buNone/>
            </a:pPr>
            <a:r>
              <a:rPr lang="en-US" altLang="en-US" sz="3200" b="1" u="sng" dirty="0">
                <a:solidFill>
                  <a:srgbClr val="0A0A0A"/>
                </a:solidFill>
                <a:latin typeface="Arial" panose="020B0604020202020204" pitchFamily="34" charset="0"/>
              </a:rPr>
              <a:t>Rate of Interest:</a:t>
            </a:r>
            <a:endParaRPr lang="en-US" altLang="en-US" sz="3200" b="1" u="sng" dirty="0">
              <a:latin typeface="Arial" panose="020B0604020202020204" pitchFamily="34" charset="0"/>
            </a:endParaRPr>
          </a:p>
          <a:p>
            <a:pPr algn="just">
              <a:spcBef>
                <a:spcPts val="425"/>
              </a:spcBef>
            </a:pPr>
            <a:r>
              <a:rPr lang="en-US" altLang="en-US" dirty="0">
                <a:solidFill>
                  <a:srgbClr val="132648"/>
                </a:solidFill>
                <a:latin typeface="Arial" panose="020B0604020202020204" pitchFamily="34" charset="0"/>
              </a:rPr>
              <a:t>Interest   Rate  is  fixed  by  the   Ministry  of   Finance</a:t>
            </a:r>
            <a:r>
              <a:rPr lang="en-US" altLang="en-US" dirty="0">
                <a:solidFill>
                  <a:srgbClr val="3F495E"/>
                </a:solidFill>
                <a:latin typeface="Arial" panose="020B0604020202020204" pitchFamily="34" charset="0"/>
              </a:rPr>
              <a:t>,  </a:t>
            </a:r>
            <a:r>
              <a:rPr lang="en-US" altLang="en-US" dirty="0">
                <a:solidFill>
                  <a:srgbClr val="132648"/>
                </a:solidFill>
                <a:latin typeface="Arial" panose="020B0604020202020204" pitchFamily="34" charset="0"/>
              </a:rPr>
              <a:t>Government  of  India annually</a:t>
            </a:r>
            <a:r>
              <a:rPr lang="en-US" altLang="en-US" dirty="0">
                <a:solidFill>
                  <a:srgbClr val="1D232A"/>
                </a:solidFill>
                <a:latin typeface="Arial" panose="020B0604020202020204" pitchFamily="34" charset="0"/>
              </a:rPr>
              <a:t>.</a:t>
            </a:r>
            <a:endParaRPr lang="en-US" altLang="en-US" dirty="0">
              <a:latin typeface="Arial" panose="020B0604020202020204" pitchFamily="34" charset="0"/>
            </a:endParaRPr>
          </a:p>
          <a:p>
            <a:pPr algn="just">
              <a:spcBef>
                <a:spcPts val="400"/>
              </a:spcBef>
            </a:pPr>
            <a:r>
              <a:rPr lang="en-US" altLang="en-US" dirty="0">
                <a:solidFill>
                  <a:srgbClr val="132648"/>
                </a:solidFill>
                <a:latin typeface="Arial" panose="020B0604020202020204" pitchFamily="34" charset="0"/>
              </a:rPr>
              <a:t>From </a:t>
            </a:r>
            <a:r>
              <a:rPr lang="en-US" altLang="en-US" dirty="0" smtClean="0">
                <a:solidFill>
                  <a:srgbClr val="132648"/>
                </a:solidFill>
                <a:latin typeface="Arial" panose="020B0604020202020204" pitchFamily="34" charset="0"/>
              </a:rPr>
              <a:t>01.04</a:t>
            </a:r>
            <a:r>
              <a:rPr lang="en-US" altLang="en-US" dirty="0" smtClean="0">
                <a:solidFill>
                  <a:srgbClr val="1D232A"/>
                </a:solidFill>
                <a:latin typeface="Arial" panose="020B0604020202020204" pitchFamily="34" charset="0"/>
              </a:rPr>
              <a:t>.</a:t>
            </a:r>
            <a:r>
              <a:rPr lang="en-US" altLang="en-US" dirty="0" smtClean="0">
                <a:solidFill>
                  <a:srgbClr val="132648"/>
                </a:solidFill>
                <a:latin typeface="Arial" panose="020B0604020202020204" pitchFamily="34" charset="0"/>
              </a:rPr>
              <a:t>2024</a:t>
            </a:r>
            <a:r>
              <a:rPr lang="en-US" altLang="en-US" dirty="0" smtClean="0">
                <a:solidFill>
                  <a:srgbClr val="3F495E"/>
                </a:solidFill>
                <a:latin typeface="Arial" panose="020B0604020202020204" pitchFamily="34" charset="0"/>
              </a:rPr>
              <a:t>, </a:t>
            </a:r>
            <a:r>
              <a:rPr lang="en-US" altLang="en-US" dirty="0">
                <a:solidFill>
                  <a:srgbClr val="132648"/>
                </a:solidFill>
                <a:latin typeface="Arial" panose="020B0604020202020204" pitchFamily="34" charset="0"/>
              </a:rPr>
              <a:t>interest rates for SCSS is </a:t>
            </a:r>
            <a:r>
              <a:rPr lang="en-US" altLang="en-US" dirty="0" smtClean="0">
                <a:solidFill>
                  <a:srgbClr val="132648"/>
                </a:solidFill>
                <a:latin typeface="Arial" panose="020B0604020202020204" pitchFamily="34" charset="0"/>
              </a:rPr>
              <a:t>8.20</a:t>
            </a:r>
            <a:r>
              <a:rPr lang="en-US" altLang="en-US" dirty="0">
                <a:solidFill>
                  <a:srgbClr val="132648"/>
                </a:solidFill>
                <a:latin typeface="Arial" panose="020B0604020202020204" pitchFamily="34" charset="0"/>
              </a:rPr>
              <a:t>%</a:t>
            </a:r>
            <a:r>
              <a:rPr lang="en-US" altLang="en-US" dirty="0">
                <a:solidFill>
                  <a:srgbClr val="132648"/>
                </a:solidFill>
                <a:latin typeface="Times New Roman" panose="02020603050405020304" pitchFamily="18" charset="0"/>
                <a:cs typeface="Times New Roman" panose="02020603050405020304" pitchFamily="18" charset="0"/>
              </a:rPr>
              <a:t> </a:t>
            </a:r>
            <a:r>
              <a:rPr lang="en-US" altLang="en-US" dirty="0">
                <a:solidFill>
                  <a:srgbClr val="132648"/>
                </a:solidFill>
                <a:latin typeface="Arial" panose="020B0604020202020204" pitchFamily="34" charset="0"/>
              </a:rPr>
              <a:t>per annum</a:t>
            </a:r>
            <a:r>
              <a:rPr lang="en-US" altLang="en-US" dirty="0">
                <a:solidFill>
                  <a:srgbClr val="1D232A"/>
                </a:solidFill>
                <a:latin typeface="Arial" panose="020B0604020202020204" pitchFamily="34" charset="0"/>
              </a:rPr>
              <a:t>.</a:t>
            </a:r>
            <a:endParaRPr lang="en-US" altLang="en-US" dirty="0">
              <a:latin typeface="Arial" panose="020B0604020202020204" pitchFamily="34" charset="0"/>
            </a:endParaRPr>
          </a:p>
          <a:p>
            <a:pPr algn="just">
              <a:spcBef>
                <a:spcPts val="425"/>
              </a:spcBef>
            </a:pPr>
            <a:r>
              <a:rPr lang="en-US" altLang="en-US" dirty="0">
                <a:solidFill>
                  <a:srgbClr val="132648"/>
                </a:solidFill>
                <a:latin typeface="Arial" panose="020B0604020202020204" pitchFamily="34" charset="0"/>
              </a:rPr>
              <a:t>Interest from the date of deposit payable in the saving account at the end of each calendar quarter e</a:t>
            </a:r>
            <a:r>
              <a:rPr lang="en-US" altLang="en-US" dirty="0">
                <a:solidFill>
                  <a:srgbClr val="0F152B"/>
                </a:solidFill>
                <a:latin typeface="Arial" panose="020B0604020202020204" pitchFamily="34" charset="0"/>
              </a:rPr>
              <a:t>.</a:t>
            </a:r>
            <a:r>
              <a:rPr lang="en-US" altLang="en-US" dirty="0">
                <a:solidFill>
                  <a:srgbClr val="132648"/>
                </a:solidFill>
                <a:latin typeface="Arial" panose="020B0604020202020204" pitchFamily="34" charset="0"/>
              </a:rPr>
              <a:t>g</a:t>
            </a:r>
            <a:r>
              <a:rPr lang="en-US" altLang="en-US" dirty="0">
                <a:solidFill>
                  <a:srgbClr val="1D232A"/>
                </a:solidFill>
                <a:latin typeface="Arial" panose="020B0604020202020204" pitchFamily="34" charset="0"/>
              </a:rPr>
              <a:t>. </a:t>
            </a:r>
            <a:r>
              <a:rPr lang="en-US" altLang="en-US" dirty="0">
                <a:solidFill>
                  <a:srgbClr val="132648"/>
                </a:solidFill>
                <a:latin typeface="Arial" panose="020B0604020202020204" pitchFamily="34" charset="0"/>
              </a:rPr>
              <a:t>31</a:t>
            </a:r>
            <a:r>
              <a:rPr lang="en-US" altLang="en-US" baseline="30000" dirty="0">
                <a:solidFill>
                  <a:srgbClr val="132648"/>
                </a:solidFill>
                <a:latin typeface="Arial" panose="020B0604020202020204" pitchFamily="34" charset="0"/>
              </a:rPr>
              <a:t>st</a:t>
            </a:r>
            <a:r>
              <a:rPr lang="en-US" altLang="en-US" dirty="0">
                <a:solidFill>
                  <a:srgbClr val="132648"/>
                </a:solidFill>
                <a:latin typeface="Arial" panose="020B0604020202020204" pitchFamily="34" charset="0"/>
              </a:rPr>
              <a:t> March / 30</a:t>
            </a:r>
            <a:r>
              <a:rPr lang="en-US" altLang="en-US" baseline="30000" dirty="0">
                <a:solidFill>
                  <a:srgbClr val="132648"/>
                </a:solidFill>
                <a:latin typeface="Arial" panose="020B0604020202020204" pitchFamily="34" charset="0"/>
              </a:rPr>
              <a:t>th </a:t>
            </a:r>
            <a:r>
              <a:rPr lang="en-US" altLang="en-US" dirty="0">
                <a:solidFill>
                  <a:srgbClr val="132648"/>
                </a:solidFill>
                <a:latin typeface="Arial" panose="020B0604020202020204" pitchFamily="34" charset="0"/>
              </a:rPr>
              <a:t> June  </a:t>
            </a:r>
            <a:r>
              <a:rPr lang="en-US" altLang="en-US" i="1" dirty="0">
                <a:solidFill>
                  <a:srgbClr val="132648"/>
                </a:solidFill>
                <a:latin typeface="Arial" panose="020B0604020202020204" pitchFamily="34" charset="0"/>
              </a:rPr>
              <a:t>I </a:t>
            </a:r>
            <a:r>
              <a:rPr lang="en-US" altLang="en-US" dirty="0">
                <a:solidFill>
                  <a:srgbClr val="132648"/>
                </a:solidFill>
                <a:latin typeface="Arial" panose="020B0604020202020204" pitchFamily="34" charset="0"/>
              </a:rPr>
              <a:t>30</a:t>
            </a:r>
            <a:r>
              <a:rPr lang="en-US" altLang="en-US" baseline="30000" dirty="0">
                <a:solidFill>
                  <a:srgbClr val="132648"/>
                </a:solidFill>
                <a:latin typeface="Arial" panose="020B0604020202020204" pitchFamily="34" charset="0"/>
              </a:rPr>
              <a:t>th</a:t>
            </a:r>
            <a:r>
              <a:rPr lang="en-US" altLang="en-US" dirty="0">
                <a:solidFill>
                  <a:srgbClr val="132648"/>
                </a:solidFill>
                <a:latin typeface="Arial" panose="020B0604020202020204" pitchFamily="34" charset="0"/>
              </a:rPr>
              <a:t> September / 31</a:t>
            </a:r>
            <a:r>
              <a:rPr lang="en-US" altLang="en-US" baseline="30000" dirty="0">
                <a:solidFill>
                  <a:srgbClr val="132648"/>
                </a:solidFill>
                <a:latin typeface="Arial" panose="020B0604020202020204" pitchFamily="34" charset="0"/>
              </a:rPr>
              <a:t>st</a:t>
            </a:r>
            <a:r>
              <a:rPr lang="en-US" altLang="en-US" dirty="0">
                <a:solidFill>
                  <a:srgbClr val="132648"/>
                </a:solidFill>
                <a:latin typeface="Arial" panose="020B0604020202020204" pitchFamily="34" charset="0"/>
              </a:rPr>
              <a:t>  December</a:t>
            </a:r>
            <a:r>
              <a:rPr lang="en-US" altLang="en-US" dirty="0">
                <a:solidFill>
                  <a:srgbClr val="1D232A"/>
                </a:solidFill>
                <a:latin typeface="Arial" panose="020B0604020202020204" pitchFamily="34" charset="0"/>
              </a:rPr>
              <a:t>.</a:t>
            </a:r>
            <a:endParaRPr lang="en-US" altLang="en-US" dirty="0">
              <a:latin typeface="Arial" panose="020B0604020202020204" pitchFamily="34" charset="0"/>
            </a:endParaRPr>
          </a:p>
          <a:p>
            <a:pPr>
              <a:spcBef>
                <a:spcPts val="375"/>
              </a:spcBef>
            </a:pPr>
            <a:r>
              <a:rPr lang="en-US" altLang="en-US" dirty="0">
                <a:solidFill>
                  <a:srgbClr val="132648"/>
                </a:solidFill>
                <a:latin typeface="Arial" panose="020B0604020202020204" pitchFamily="34" charset="0"/>
              </a:rPr>
              <a:t>Compounding of interest is not permissible</a:t>
            </a:r>
            <a:r>
              <a:rPr lang="en-US" altLang="en-US" dirty="0">
                <a:solidFill>
                  <a:srgbClr val="0F152B"/>
                </a:solidFill>
                <a:latin typeface="Arial" panose="020B0604020202020204" pitchFamily="34" charset="0"/>
              </a:rPr>
              <a:t>.</a:t>
            </a:r>
            <a:endParaRPr lang="en-US" altLang="en-US" dirty="0">
              <a:latin typeface="Arial" panose="020B0604020202020204" pitchFamily="34" charset="0"/>
            </a:endParaRPr>
          </a:p>
          <a:p>
            <a:pPr marL="0" indent="0" algn="just">
              <a:spcBef>
                <a:spcPts val="525"/>
              </a:spcBef>
              <a:buNone/>
            </a:pPr>
            <a:r>
              <a:rPr lang="en-US" altLang="en-US" sz="3200" b="1" u="sng" dirty="0">
                <a:solidFill>
                  <a:srgbClr val="0A0A0A"/>
                </a:solidFill>
                <a:latin typeface="Arial" panose="020B0604020202020204" pitchFamily="34" charset="0"/>
              </a:rPr>
              <a:t>Nom</a:t>
            </a:r>
            <a:r>
              <a:rPr lang="en-US" altLang="en-US" sz="3200" b="1" u="sng" dirty="0">
                <a:solidFill>
                  <a:srgbClr val="1D232A"/>
                </a:solidFill>
                <a:latin typeface="Arial" panose="020B0604020202020204" pitchFamily="34" charset="0"/>
              </a:rPr>
              <a:t>i</a:t>
            </a:r>
            <a:r>
              <a:rPr lang="en-US" altLang="en-US" sz="3200" b="1" u="sng" dirty="0">
                <a:solidFill>
                  <a:srgbClr val="0A0A0A"/>
                </a:solidFill>
                <a:latin typeface="Arial" panose="020B0604020202020204" pitchFamily="34" charset="0"/>
              </a:rPr>
              <a:t>nat</a:t>
            </a:r>
            <a:r>
              <a:rPr lang="en-US" altLang="en-US" sz="3200" b="1" u="sng" dirty="0">
                <a:solidFill>
                  <a:srgbClr val="1D232A"/>
                </a:solidFill>
                <a:latin typeface="Arial" panose="020B0604020202020204" pitchFamily="34" charset="0"/>
              </a:rPr>
              <a:t>i</a:t>
            </a:r>
            <a:r>
              <a:rPr lang="en-US" altLang="en-US" sz="3200" b="1" u="sng" dirty="0">
                <a:solidFill>
                  <a:srgbClr val="0A0A0A"/>
                </a:solidFill>
                <a:latin typeface="Arial" panose="020B0604020202020204" pitchFamily="34" charset="0"/>
              </a:rPr>
              <a:t>on:</a:t>
            </a:r>
            <a:endParaRPr lang="en-US" altLang="en-US" sz="3200" b="1" u="sng" dirty="0">
              <a:latin typeface="Arial" panose="020B0604020202020204" pitchFamily="34" charset="0"/>
            </a:endParaRPr>
          </a:p>
          <a:p>
            <a:pPr algn="just">
              <a:spcBef>
                <a:spcPts val="425"/>
              </a:spcBef>
            </a:pPr>
            <a:r>
              <a:rPr lang="en-US" altLang="en-US" dirty="0">
                <a:solidFill>
                  <a:srgbClr val="132648"/>
                </a:solidFill>
                <a:latin typeface="Arial" panose="020B0604020202020204" pitchFamily="34" charset="0"/>
              </a:rPr>
              <a:t>The depositor may nominate a person or more than one person</a:t>
            </a:r>
            <a:r>
              <a:rPr lang="en-US" altLang="en-US" dirty="0">
                <a:solidFill>
                  <a:srgbClr val="3F495E"/>
                </a:solidFill>
                <a:latin typeface="Arial" panose="020B0604020202020204" pitchFamily="34" charset="0"/>
              </a:rPr>
              <a:t>, </a:t>
            </a:r>
            <a:r>
              <a:rPr lang="en-US" altLang="en-US" dirty="0">
                <a:solidFill>
                  <a:srgbClr val="132648"/>
                </a:solidFill>
                <a:latin typeface="Arial" panose="020B0604020202020204" pitchFamily="34" charset="0"/>
              </a:rPr>
              <a:t>at the time of opening of  the  account  or  at  any  time  after  the  opening  of  the  account  but before its closure</a:t>
            </a:r>
            <a:r>
              <a:rPr lang="en-US" altLang="en-US" dirty="0">
                <a:solidFill>
                  <a:srgbClr val="3F495E"/>
                </a:solidFill>
                <a:latin typeface="Arial" panose="020B0604020202020204" pitchFamily="34" charset="0"/>
              </a:rPr>
              <a:t>, </a:t>
            </a:r>
            <a:r>
              <a:rPr lang="en-US" altLang="en-US" dirty="0">
                <a:solidFill>
                  <a:srgbClr val="132648"/>
                </a:solidFill>
                <a:latin typeface="Arial" panose="020B0604020202020204" pitchFamily="34" charset="0"/>
              </a:rPr>
              <a:t>by an application on </a:t>
            </a:r>
            <a:r>
              <a:rPr lang="en-US" altLang="en-US" u="sng" dirty="0">
                <a:solidFill>
                  <a:srgbClr val="216093"/>
                </a:solidFill>
                <a:latin typeface="Arial" panose="020B0604020202020204" pitchFamily="34" charset="0"/>
              </a:rPr>
              <a:t>Form-C</a:t>
            </a:r>
            <a:r>
              <a:rPr lang="en-US" altLang="en-US" dirty="0">
                <a:solidFill>
                  <a:srgbClr val="216093"/>
                </a:solidFill>
                <a:latin typeface="Arial" panose="020B0604020202020204" pitchFamily="34" charset="0"/>
              </a:rPr>
              <a:t> </a:t>
            </a:r>
            <a:r>
              <a:rPr lang="en-US" altLang="en-US" dirty="0">
                <a:solidFill>
                  <a:srgbClr val="132648"/>
                </a:solidFill>
                <a:latin typeface="Arial" panose="020B0604020202020204" pitchFamily="34" charset="0"/>
              </a:rPr>
              <a:t>accompanied by the passbook to the Branch.</a:t>
            </a:r>
            <a:endParaRPr lang="en-US" altLang="en-US" dirty="0">
              <a:latin typeface="Arial" panose="020B0604020202020204" pitchFamily="34" charset="0"/>
            </a:endParaRPr>
          </a:p>
          <a:p>
            <a:pPr>
              <a:spcBef>
                <a:spcPts val="438"/>
              </a:spcBef>
            </a:pPr>
            <a:r>
              <a:rPr lang="en-US" altLang="en-US" dirty="0">
                <a:solidFill>
                  <a:srgbClr val="132648"/>
                </a:solidFill>
                <a:latin typeface="Arial" panose="020B0604020202020204" pitchFamily="34" charset="0"/>
              </a:rPr>
              <a:t>Nomination made by the depositor can be cancelled or varied</a:t>
            </a:r>
            <a:r>
              <a:rPr lang="en-US" altLang="en-US" dirty="0">
                <a:solidFill>
                  <a:srgbClr val="38383F"/>
                </a:solidFill>
                <a:latin typeface="Arial" panose="020B0604020202020204" pitchFamily="34" charset="0"/>
              </a:rPr>
              <a:t>.</a:t>
            </a:r>
            <a:endParaRPr lang="en-US" altLang="en-US" dirty="0">
              <a:latin typeface="Arial" panose="020B0604020202020204" pitchFamily="34" charset="0"/>
            </a:endParaRPr>
          </a:p>
          <a:p>
            <a:endParaRPr lang="en-IN" dirty="0"/>
          </a:p>
        </p:txBody>
      </p:sp>
    </p:spTree>
    <p:extLst>
      <p:ext uri="{BB962C8B-B14F-4D97-AF65-F5344CB8AC3E}">
        <p14:creationId xmlns:p14="http://schemas.microsoft.com/office/powerpoint/2010/main" val="542967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8701</TotalTime>
  <Words>1069</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Aharoni</vt:lpstr>
      <vt:lpstr>Algerian</vt:lpstr>
      <vt:lpstr>Arial</vt:lpstr>
      <vt:lpstr>Calibri</vt:lpstr>
      <vt:lpstr>Calibri Light</vt:lpstr>
      <vt:lpstr>Mangal</vt:lpstr>
      <vt:lpstr>Times New Roman</vt:lpstr>
      <vt:lpstr>Wingdings</vt:lpstr>
      <vt:lpstr>Office Theme</vt:lpstr>
      <vt:lpstr>SENIOR CITIZENS SAVINGS SCHEME, 2004</vt:lpstr>
      <vt:lpstr>Senior  Citizens  Savings Scheme  (SCSS)  2004</vt:lpstr>
      <vt:lpstr>ELIGIBILITY FOR SCSS INVESTMENT</vt:lpstr>
      <vt:lpstr>OPENING OF SCSS ACCOUNT</vt:lpstr>
      <vt:lpstr>DOCUMENTS REQUIRED FOR INVESTMENT</vt:lpstr>
      <vt:lpstr>MINIMUM MAXI MUM DEPOSIT LIMITS UNDER SCSS</vt:lpstr>
      <vt:lpstr>DEPOSIT &amp; WITHDRAWALS </vt:lpstr>
      <vt:lpstr>PREMATURE CLOSURE OF ACCOUNT </vt:lpstr>
      <vt:lpstr>RATE OF INTEREST &amp; NOMINATION</vt:lpstr>
      <vt:lpstr>DEATH OF THE DEPOSITOR</vt:lpstr>
      <vt:lpstr>TAX BENEFITS IN SCSS</vt:lpstr>
      <vt:lpstr>VARIOUS SCSS RELATED FORMS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Abinash mandilwar</dc:creator>
  <cp:lastModifiedBy>user</cp:lastModifiedBy>
  <cp:revision>70</cp:revision>
  <dcterms:created xsi:type="dcterms:W3CDTF">2019-04-27T06:36:00Z</dcterms:created>
  <dcterms:modified xsi:type="dcterms:W3CDTF">2024-04-14T15:45:21Z</dcterms:modified>
</cp:coreProperties>
</file>