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6" r:id="rId4"/>
    <p:sldId id="277" r:id="rId5"/>
    <p:sldId id="289" r:id="rId6"/>
    <p:sldId id="296" r:id="rId7"/>
    <p:sldId id="285" r:id="rId8"/>
    <p:sldId id="278" r:id="rId9"/>
    <p:sldId id="293" r:id="rId10"/>
    <p:sldId id="294" r:id="rId11"/>
    <p:sldId id="279"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62BBE-2DCF-43F3-8B79-36437A7F6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0E395877-6C29-41AA-8226-8A7F7CABFB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EFC0768C-5B92-435A-9F69-9EEB6B7D7997}"/>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11114ADB-29A9-4BD9-8A5C-93D4D981A1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D948611-7C44-4F94-8CBB-B6991B266222}"/>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6490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291ACC-481D-41BA-A2DC-8F2C9CEAC85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BCEAC9DF-A990-45C4-9CF5-0CDC277097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3B919F0-E375-4325-89C2-B4473A6B833E}"/>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0DC5F100-8AE6-43A6-AA3A-98D4ECA1C0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913D03D-3E4E-4407-ACAC-6C836ABC0E0D}"/>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209905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5E1C4E5-E3C6-4796-9E0C-CA11667AA8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432B8E86-AE0C-4851-BDA5-CB1C3E12E6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4F0619B-1EFF-451B-B7DD-03C909865365}"/>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090C3E32-97B0-4F50-B1E6-B0DF5F1C7C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FD9FB1D-3B57-4E73-8489-9D4738711668}"/>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360515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F6BFA3-02BB-447A-A9BD-0D87D67F6D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715EFCE-0390-4453-9E90-8782D274AA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601D1AF-754F-4CAE-A3A8-FF60B397CF2D}"/>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FCCFCC20-4896-499A-87C4-576152CCDD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D44BA1B-7F6E-4B2E-9007-2614EE0125B6}"/>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121538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D5C284-32B6-45D3-88B1-F812A3C3D1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B2E31C9-A440-4CB9-B054-7B242C4A18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2AD953C-92FC-4C0B-8622-FBC47BE85D6A}"/>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D56892BF-78E7-42A9-B64C-0D9815B761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17545D0-3323-4F13-8F22-BDC8E66F941E}"/>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236608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1AA955-41B3-438C-BACF-2753B05B0C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C850ABFD-CB80-4C7D-9E59-65462425F8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4F32696A-3C5A-467F-8A3A-01D75F39D1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3EAEAD94-777D-422C-B39E-94C380D3D6E4}"/>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6" name="Footer Placeholder 5">
            <a:extLst>
              <a:ext uri="{FF2B5EF4-FFF2-40B4-BE49-F238E27FC236}">
                <a16:creationId xmlns="" xmlns:a16="http://schemas.microsoft.com/office/drawing/2014/main" id="{C59798D6-2200-4AD6-9905-D788744B646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D96C864-BA8B-4434-87C5-6B0BCFCE3D96}"/>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138524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14421C-FC75-467E-A97C-B05A04FE32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D8374C4-39F6-457A-895F-95D4D03E0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0CE27AF-2E33-434C-B43A-8C1646B114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991814D2-C24E-4AA4-B8E9-E7A9BECB1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04CDCF1-2FC1-4A04-BC19-29B81AA604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F93A852-9F7C-44AF-8D2E-88E79307563A}"/>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8" name="Footer Placeholder 7">
            <a:extLst>
              <a:ext uri="{FF2B5EF4-FFF2-40B4-BE49-F238E27FC236}">
                <a16:creationId xmlns="" xmlns:a16="http://schemas.microsoft.com/office/drawing/2014/main" id="{5A78B5B3-0B44-41DC-8929-84230D482F6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E35EC368-DEF8-4426-AB40-E635D624851D}"/>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238547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F6C18A-E3CD-45D7-A445-27516B0BFF2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27F858CB-7ABB-48C6-99CF-826D9EF1FECF}"/>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4" name="Footer Placeholder 3">
            <a:extLst>
              <a:ext uri="{FF2B5EF4-FFF2-40B4-BE49-F238E27FC236}">
                <a16:creationId xmlns="" xmlns:a16="http://schemas.microsoft.com/office/drawing/2014/main" id="{0233C961-74AD-44CD-B25D-B9530CD8136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CC3C5179-098A-4BAE-99AF-438F3DBC9D4C}"/>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82226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389EE5D-AACB-43F4-BB33-29542266A81A}"/>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3" name="Footer Placeholder 2">
            <a:extLst>
              <a:ext uri="{FF2B5EF4-FFF2-40B4-BE49-F238E27FC236}">
                <a16:creationId xmlns="" xmlns:a16="http://schemas.microsoft.com/office/drawing/2014/main" id="{748DCA95-C898-467C-8AE3-DE6D643F426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7FE6124E-952E-43A2-917D-F795C5F4A74B}"/>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177569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B932BE-F794-4DDB-B874-770D3507D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EDEC635-34D3-482D-AB85-63D16576C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2C968A79-0C13-452F-A016-0696F4B7C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030BDCD-6F56-4545-9909-486B3E8EF077}"/>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6" name="Footer Placeholder 5">
            <a:extLst>
              <a:ext uri="{FF2B5EF4-FFF2-40B4-BE49-F238E27FC236}">
                <a16:creationId xmlns="" xmlns:a16="http://schemas.microsoft.com/office/drawing/2014/main" id="{5350F242-28B2-4393-BD5B-EB05E973B5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17A462CE-91DB-4004-9A9B-9D63855B2C58}"/>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4166325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D3C2A2-AC49-4234-BE8E-56E05D7CB9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1B8F761-8FD8-46A4-BD37-126E02E777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5E2DC7DD-4AE7-47E3-A34A-DAE748304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01D1D30-C669-41CA-B0FA-2C24C09CA22B}"/>
              </a:ext>
            </a:extLst>
          </p:cNvPr>
          <p:cNvSpPr>
            <a:spLocks noGrp="1"/>
          </p:cNvSpPr>
          <p:nvPr>
            <p:ph type="dt" sz="half" idx="10"/>
          </p:nvPr>
        </p:nvSpPr>
        <p:spPr/>
        <p:txBody>
          <a:bodyPr/>
          <a:lstStyle/>
          <a:p>
            <a:fld id="{9A2E6287-DFE1-4409-B3D4-4FDA26434FB9}" type="datetimeFigureOut">
              <a:rPr lang="en-IN" smtClean="0"/>
              <a:t>14-04-2024</a:t>
            </a:fld>
            <a:endParaRPr lang="en-IN"/>
          </a:p>
        </p:txBody>
      </p:sp>
      <p:sp>
        <p:nvSpPr>
          <p:cNvPr id="6" name="Footer Placeholder 5">
            <a:extLst>
              <a:ext uri="{FF2B5EF4-FFF2-40B4-BE49-F238E27FC236}">
                <a16:creationId xmlns="" xmlns:a16="http://schemas.microsoft.com/office/drawing/2014/main" id="{C9C07E4F-62AF-4FC7-A8D5-F2C2EF45BD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D031AB1B-3950-4EF1-BF82-796133FA944E}"/>
              </a:ext>
            </a:extLst>
          </p:cNvPr>
          <p:cNvSpPr>
            <a:spLocks noGrp="1"/>
          </p:cNvSpPr>
          <p:nvPr>
            <p:ph type="sldNum" sz="quarter" idx="12"/>
          </p:nvPr>
        </p:nvSpPr>
        <p:spPr/>
        <p:txBody>
          <a:bodyPr/>
          <a:lstStyle/>
          <a:p>
            <a:fld id="{B41BE194-58AA-409A-A7E1-35F139DC0943}" type="slidenum">
              <a:rPr lang="en-IN" smtClean="0"/>
              <a:t>‹#›</a:t>
            </a:fld>
            <a:endParaRPr lang="en-IN"/>
          </a:p>
        </p:txBody>
      </p:sp>
    </p:spTree>
    <p:extLst>
      <p:ext uri="{BB962C8B-B14F-4D97-AF65-F5344CB8AC3E}">
        <p14:creationId xmlns:p14="http://schemas.microsoft.com/office/powerpoint/2010/main" val="60498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B042602-C168-4192-85EA-C421BE86DF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BBF086C-BEE2-4513-8A5A-ABBF6BE1B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B9FE5C8-2666-4629-81D9-26322175B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E6287-DFE1-4409-B3D4-4FDA26434FB9}" type="datetimeFigureOut">
              <a:rPr lang="en-IN" smtClean="0"/>
              <a:t>14-04-2024</a:t>
            </a:fld>
            <a:endParaRPr lang="en-IN"/>
          </a:p>
        </p:txBody>
      </p:sp>
      <p:sp>
        <p:nvSpPr>
          <p:cNvPr id="5" name="Footer Placeholder 4">
            <a:extLst>
              <a:ext uri="{FF2B5EF4-FFF2-40B4-BE49-F238E27FC236}">
                <a16:creationId xmlns="" xmlns:a16="http://schemas.microsoft.com/office/drawing/2014/main" id="{E0D7002B-93D8-4862-BBD9-EC5C71BAC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70B5BBDA-94CF-4AB4-9E37-27BDE6AB70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BE194-58AA-409A-A7E1-35F139DC0943}" type="slidenum">
              <a:rPr lang="en-IN" smtClean="0"/>
              <a:t>‹#›</a:t>
            </a:fld>
            <a:endParaRPr lang="en-IN"/>
          </a:p>
        </p:txBody>
      </p:sp>
    </p:spTree>
    <p:extLst>
      <p:ext uri="{BB962C8B-B14F-4D97-AF65-F5344CB8AC3E}">
        <p14:creationId xmlns:p14="http://schemas.microsoft.com/office/powerpoint/2010/main" val="18892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https://bankingdigests.com/" TargetMode="Externa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75" y="829835"/>
            <a:ext cx="11470695" cy="1966456"/>
          </a:xfrm>
        </p:spPr>
        <p:txBody>
          <a:bodyPr>
            <a:noAutofit/>
          </a:bodyPr>
          <a:lstStyle/>
          <a:p>
            <a:pPr algn="ctr"/>
            <a:r>
              <a:rPr lang="en-IN" sz="6000" b="1" dirty="0">
                <a:solidFill>
                  <a:srgbClr val="C00000"/>
                </a:solidFill>
                <a:latin typeface="Algerian" panose="04020705040A02060702" pitchFamily="82" charset="0"/>
              </a:rPr>
              <a:t>SUKANYA  SAMRIDDHI YOJANA</a:t>
            </a:r>
            <a:r>
              <a:rPr lang="en-IN" sz="4000" b="1" dirty="0">
                <a:solidFill>
                  <a:srgbClr val="C00000"/>
                </a:solidFill>
                <a:latin typeface="Algerian" panose="04020705040A02060702" pitchFamily="82" charset="0"/>
              </a:rPr>
              <a:t> </a:t>
            </a:r>
            <a:endParaRPr lang="en-IN" sz="2400" b="1" dirty="0">
              <a:solidFill>
                <a:srgbClr val="7030A0"/>
              </a:solidFill>
              <a:latin typeface="+mn-lt"/>
            </a:endParaRPr>
          </a:p>
        </p:txBody>
      </p:sp>
      <p:pic>
        <p:nvPicPr>
          <p:cNvPr id="3" name="Picture 2">
            <a:extLst>
              <a:ext uri="{FF2B5EF4-FFF2-40B4-BE49-F238E27FC236}">
                <a16:creationId xmlns="" xmlns:a16="http://schemas.microsoft.com/office/drawing/2014/main" id="{8ECB3A2C-83A2-471A-9A30-1083186EB5B7}"/>
              </a:ext>
            </a:extLst>
          </p:cNvPr>
          <p:cNvPicPr>
            <a:picLocks noChangeAspect="1"/>
          </p:cNvPicPr>
          <p:nvPr/>
        </p:nvPicPr>
        <p:blipFill>
          <a:blip r:embed="rId2"/>
          <a:stretch>
            <a:fillRect/>
          </a:stretch>
        </p:blipFill>
        <p:spPr>
          <a:xfrm>
            <a:off x="4060583" y="2395332"/>
            <a:ext cx="4106534" cy="1966456"/>
          </a:xfrm>
          <a:prstGeom prst="rect">
            <a:avLst/>
          </a:prstGeom>
        </p:spPr>
      </p:pic>
      <p:pic>
        <p:nvPicPr>
          <p:cNvPr id="7" name="Picture 6">
            <a:extLst>
              <a:ext uri="{FF2B5EF4-FFF2-40B4-BE49-F238E27FC236}">
                <a16:creationId xmlns="" xmlns:a16="http://schemas.microsoft.com/office/drawing/2014/main" id="{4B314B80-9B52-43BB-A65C-1E88973C1C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7117" y="2395331"/>
            <a:ext cx="4024883" cy="1966455"/>
          </a:xfrm>
          <a:prstGeom prst="rect">
            <a:avLst/>
          </a:prstGeom>
        </p:spPr>
      </p:pic>
      <p:pic>
        <p:nvPicPr>
          <p:cNvPr id="10" name="Picture 9">
            <a:extLst>
              <a:ext uri="{FF2B5EF4-FFF2-40B4-BE49-F238E27FC236}">
                <a16:creationId xmlns="" xmlns:a16="http://schemas.microsoft.com/office/drawing/2014/main" id="{C4375C16-CA27-4FC6-908A-A424B47D0F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306" y="2395330"/>
            <a:ext cx="3329610" cy="1966457"/>
          </a:xfrm>
          <a:prstGeom prst="rect">
            <a:avLst/>
          </a:prstGeom>
        </p:spPr>
      </p:pic>
      <p:sp>
        <p:nvSpPr>
          <p:cNvPr id="11" name="Arrow: Chevron 10">
            <a:extLst>
              <a:ext uri="{FF2B5EF4-FFF2-40B4-BE49-F238E27FC236}">
                <a16:creationId xmlns="" xmlns:a16="http://schemas.microsoft.com/office/drawing/2014/main" id="{8B7949C6-DCBB-4773-A44F-DB7E1618A28F}"/>
              </a:ext>
            </a:extLst>
          </p:cNvPr>
          <p:cNvSpPr/>
          <p:nvPr/>
        </p:nvSpPr>
        <p:spPr>
          <a:xfrm>
            <a:off x="721306" y="0"/>
            <a:ext cx="3471508" cy="1324972"/>
          </a:xfrm>
          <a:prstGeom prst="chevron">
            <a:avLst>
              <a:gd name="adj" fmla="val 4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2400" b="1" dirty="0">
                <a:latin typeface="Aharoni" panose="02010803020104030203" pitchFamily="2" charset="-79"/>
                <a:cs typeface="Aharoni" panose="02010803020104030203" pitchFamily="2" charset="-79"/>
              </a:rPr>
              <a:t>JAIIB / CAIIB EXAMINATION</a:t>
            </a:r>
          </a:p>
        </p:txBody>
      </p:sp>
      <p:sp>
        <p:nvSpPr>
          <p:cNvPr id="13" name="Arrow: Chevron 12">
            <a:extLst>
              <a:ext uri="{FF2B5EF4-FFF2-40B4-BE49-F238E27FC236}">
                <a16:creationId xmlns="" xmlns:a16="http://schemas.microsoft.com/office/drawing/2014/main" id="{1DC954F2-55F3-448C-9A5F-D75164AA2518}"/>
              </a:ext>
            </a:extLst>
          </p:cNvPr>
          <p:cNvSpPr/>
          <p:nvPr/>
        </p:nvSpPr>
        <p:spPr>
          <a:xfrm>
            <a:off x="8720492" y="0"/>
            <a:ext cx="3471508" cy="1324973"/>
          </a:xfrm>
          <a:prstGeom prst="chevron">
            <a:avLst>
              <a:gd name="adj" fmla="val 4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IN" sz="2800" b="1" dirty="0">
                <a:latin typeface="Aharoni" panose="02010803020104030203" pitchFamily="2" charset="-79"/>
                <a:cs typeface="Aharoni" panose="02010803020104030203" pitchFamily="2" charset="-79"/>
              </a:rPr>
              <a:t>BANKING AWARENESS</a:t>
            </a:r>
          </a:p>
        </p:txBody>
      </p:sp>
      <p:pic>
        <p:nvPicPr>
          <p:cNvPr id="23" name="Picture 22" descr="WelcomeGif.gif">
            <a:extLst>
              <a:ext uri="{FF2B5EF4-FFF2-40B4-BE49-F238E27FC236}">
                <a16:creationId xmlns="" xmlns:a16="http://schemas.microsoft.com/office/drawing/2014/main" id="{8411BFB0-26EA-413F-A8B5-ABB321655F87}"/>
              </a:ext>
            </a:extLst>
          </p:cNvPr>
          <p:cNvPicPr>
            <a:picLocks noChangeAspect="1"/>
          </p:cNvPicPr>
          <p:nvPr/>
        </p:nvPicPr>
        <p:blipFill>
          <a:blip r:embed="rId5" cstate="print"/>
          <a:stretch>
            <a:fillRect/>
          </a:stretch>
        </p:blipFill>
        <p:spPr>
          <a:xfrm>
            <a:off x="4351927" y="56241"/>
            <a:ext cx="4209452" cy="1324972"/>
          </a:xfrm>
          <a:prstGeom prst="rect">
            <a:avLst/>
          </a:prstGeom>
        </p:spPr>
      </p:pic>
      <p:sp>
        <p:nvSpPr>
          <p:cNvPr id="9" name="Subtitle 2">
            <a:extLst>
              <a:ext uri="{FF2B5EF4-FFF2-40B4-BE49-F238E27FC236}">
                <a16:creationId xmlns="" xmlns:a16="http://schemas.microsoft.com/office/drawing/2014/main" id="{6BF2EA7C-E113-4A90-A039-44CCF52F6C69}"/>
              </a:ext>
            </a:extLst>
          </p:cNvPr>
          <p:cNvSpPr txBox="1">
            <a:spLocks/>
          </p:cNvSpPr>
          <p:nvPr/>
        </p:nvSpPr>
        <p:spPr>
          <a:xfrm>
            <a:off x="805070" y="4392597"/>
            <a:ext cx="11456504" cy="1759724"/>
          </a:xfrm>
          <a:prstGeom prst="rect">
            <a:avLst/>
          </a:prstGeom>
          <a:solidFill>
            <a:srgbClr val="FFFF00"/>
          </a:solidFill>
          <a:effectLst>
            <a:glow rad="228600">
              <a:schemeClr val="accent4">
                <a:satMod val="175000"/>
                <a:alpha val="40000"/>
              </a:schemeClr>
            </a:glow>
            <a:outerShdw blurRad="50800" dist="38100" dir="5400000" algn="t" rotWithShape="0">
              <a:prstClr val="black">
                <a:alpha val="40000"/>
              </a:prstClr>
            </a:outerShdw>
            <a:reflection blurRad="6350" stA="52000" endA="300" endPos="35000" dir="5400000" sy="-100000" algn="bl" rotWithShape="0"/>
            <a:softEdge rad="31750"/>
          </a:effectLst>
          <a:scene3d>
            <a:camera prst="perspectiveRelaxedModerately"/>
            <a:lightRig rig="threePt" dir="t"/>
          </a:scene3d>
          <a:sp3d>
            <a:bevelT prst="angle"/>
          </a:sp3d>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Presented by </a:t>
            </a:r>
            <a:r>
              <a:rPr lang="en-US" sz="4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Abinash</a:t>
            </a: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Kr. </a:t>
            </a:r>
            <a:r>
              <a:rPr lang="en-US" sz="4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Mandilwar</a:t>
            </a:r>
            <a:endParaRPr lang="en-IN"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0" indent="0">
              <a:buNone/>
            </a:pPr>
            <a:endParaRPr lang="en-IN" sz="4200" b="1" dirty="0"/>
          </a:p>
        </p:txBody>
      </p:sp>
      <p:sp>
        <p:nvSpPr>
          <p:cNvPr id="15" name="TextBox 3">
            <a:extLst>
              <a:ext uri="{FF2B5EF4-FFF2-40B4-BE49-F238E27FC236}">
                <a16:creationId xmlns="" xmlns:a16="http://schemas.microsoft.com/office/drawing/2014/main" id="{065B7A2C-AEA4-4EAA-9C4B-4473091E39A5}"/>
              </a:ext>
            </a:extLst>
          </p:cNvPr>
          <p:cNvSpPr txBox="1"/>
          <p:nvPr/>
        </p:nvSpPr>
        <p:spPr>
          <a:xfrm>
            <a:off x="2048403" y="5254961"/>
            <a:ext cx="9118600" cy="421654"/>
          </a:xfrm>
          <a:prstGeom prst="rect">
            <a:avLst/>
          </a:prstGeom>
          <a:solidFill>
            <a:schemeClr val="bg2">
              <a:lumMod val="90000"/>
            </a:schemeClr>
          </a:solidFill>
        </p:spPr>
        <p:txBody>
          <a:bodyPr wrap="square" rtlCol="0">
            <a:spAutoFit/>
          </a:bodyPr>
          <a:lstStyle/>
          <a:p>
            <a:pPr>
              <a:lnSpc>
                <a:spcPct val="107000"/>
              </a:lnSpc>
              <a:spcAft>
                <a:spcPts val="800"/>
              </a:spcAft>
            </a:pPr>
            <a:r>
              <a:rPr lang="en-US" sz="2000" b="1" dirty="0" smtClean="0">
                <a:solidFill>
                  <a:srgbClr val="002060"/>
                </a:solidFill>
                <a:latin typeface="Arial" panose="020B0604020202020204" pitchFamily="34" charset="0"/>
                <a:ea typeface="Arial" panose="020B0604020202020204" pitchFamily="34" charset="0"/>
                <a:cs typeface="Arial" panose="020B0604020202020204" pitchFamily="34" charset="0"/>
              </a:rPr>
              <a:t>        : </a:t>
            </a:r>
            <a:r>
              <a:rPr lang="en-US" sz="2000" b="1" dirty="0">
                <a:solidFill>
                  <a:srgbClr val="002060"/>
                </a:solidFill>
                <a:latin typeface="Arial" panose="020B0604020202020204" pitchFamily="34" charset="0"/>
                <a:ea typeface="Arial" panose="020B0604020202020204" pitchFamily="34" charset="0"/>
                <a:cs typeface="Arial" panose="020B0604020202020204" pitchFamily="34" charset="0"/>
              </a:rPr>
              <a:t>Banking Digest by Abinash </a:t>
            </a:r>
            <a:r>
              <a:rPr lang="en-US" sz="2000" b="1" dirty="0" smtClean="0">
                <a:solidFill>
                  <a:srgbClr val="002060"/>
                </a:solidFill>
                <a:latin typeface="Arial" panose="020B0604020202020204" pitchFamily="34" charset="0"/>
                <a:ea typeface="Arial" panose="020B0604020202020204" pitchFamily="34" charset="0"/>
                <a:cs typeface="Arial" panose="020B0604020202020204" pitchFamily="34" charset="0"/>
              </a:rPr>
              <a:t>Mandilwar   </a:t>
            </a:r>
            <a:r>
              <a:rPr lang="en-US" sz="2000" b="1" u="sng" kern="1200" dirty="0" smtClean="0">
                <a:solidFill>
                  <a:srgbClr val="000000"/>
                </a:solidFill>
                <a:effectLst/>
                <a:latin typeface="Arial" panose="020B0604020202020204" pitchFamily="34" charset="0"/>
                <a:ea typeface="Arial" panose="020B0604020202020204" pitchFamily="34" charset="0"/>
                <a:cs typeface="Mangal" panose="02040503050203030202" pitchFamily="18" charset="0"/>
                <a:hlinkClick r:id="rId6"/>
              </a:rPr>
              <a:t>https</a:t>
            </a:r>
            <a:r>
              <a:rPr lang="en-US" sz="2000" b="1" u="sng" kern="1200" dirty="0">
                <a:solidFill>
                  <a:srgbClr val="000000"/>
                </a:solidFill>
                <a:effectLst/>
                <a:latin typeface="Arial" panose="020B0604020202020204" pitchFamily="34" charset="0"/>
                <a:ea typeface="Arial" panose="020B0604020202020204" pitchFamily="34" charset="0"/>
                <a:cs typeface="Mangal" panose="02040503050203030202" pitchFamily="18" charset="0"/>
                <a:hlinkClick r:id="rId6"/>
              </a:rPr>
              <a:t>://bankingdigests.com/</a:t>
            </a:r>
            <a:endParaRPr lang="en-IN" sz="1100" b="1" dirty="0">
              <a:effectLst/>
              <a:latin typeface="Arial" panose="020B0604020202020204" pitchFamily="34" charset="0"/>
              <a:ea typeface="Arial" panose="020B0604020202020204" pitchFamily="34" charset="0"/>
              <a:cs typeface="Mangal" panose="02040503050203030202" pitchFamily="18" charset="0"/>
            </a:endParaRPr>
          </a:p>
        </p:txBody>
      </p:sp>
      <p:pic>
        <p:nvPicPr>
          <p:cNvPr id="16" name="Picture 15" descr="Image result for youtube image">
            <a:extLst>
              <a:ext uri="{FF2B5EF4-FFF2-40B4-BE49-F238E27FC236}">
                <a16:creationId xmlns="" xmlns:a16="http://schemas.microsoft.com/office/drawing/2014/main" id="{3818735D-E17D-4FC5-9385-09CF7811CC9A}"/>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48403" y="5254961"/>
            <a:ext cx="622084" cy="4792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terest-Calculation">
            <a:extLst>
              <a:ext uri="{FF2B5EF4-FFF2-40B4-BE49-F238E27FC236}">
                <a16:creationId xmlns="" xmlns:a16="http://schemas.microsoft.com/office/drawing/2014/main" id="{ACDDCEFB-5CD9-4445-96F9-972077DE7CB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5497" y="0"/>
            <a:ext cx="11456504" cy="6042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788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018" y="0"/>
            <a:ext cx="10191964" cy="994122"/>
          </a:xfrm>
        </p:spPr>
        <p:txBody>
          <a:bodyPr anchor="ctr">
            <a:noAutofit/>
          </a:bodyPr>
          <a:lstStyle/>
          <a:p>
            <a:pPr algn="ctr"/>
            <a:r>
              <a:rPr lang="en-IN" sz="4000" b="1" dirty="0">
                <a:solidFill>
                  <a:schemeClr val="accent4">
                    <a:lumMod val="75000"/>
                  </a:schemeClr>
                </a:solidFill>
                <a:latin typeface="Arial Black" panose="020B0A04020102020204" pitchFamily="34" charset="0"/>
              </a:rPr>
              <a:t>SUKANYA SAMRIDDHI YOJANA</a:t>
            </a:r>
            <a:endParaRPr lang="en-IN" sz="3600" dirty="0">
              <a:solidFill>
                <a:schemeClr val="accent4">
                  <a:lumMod val="75000"/>
                </a:schemeClr>
              </a:solidFill>
              <a:latin typeface="Arial Black" panose="020B0A04020102020204" pitchFamily="34" charset="0"/>
            </a:endParaRPr>
          </a:p>
        </p:txBody>
      </p:sp>
      <p:sp>
        <p:nvSpPr>
          <p:cNvPr id="3" name="Content Placeholder 2"/>
          <p:cNvSpPr>
            <a:spLocks noGrp="1"/>
          </p:cNvSpPr>
          <p:nvPr>
            <p:ph sz="quarter" idx="1"/>
          </p:nvPr>
        </p:nvSpPr>
        <p:spPr>
          <a:xfrm>
            <a:off x="637667" y="705679"/>
            <a:ext cx="11309168" cy="5832630"/>
          </a:xfrm>
        </p:spPr>
        <p:txBody>
          <a:bodyPr>
            <a:normAutofit fontScale="85000" lnSpcReduction="20000"/>
          </a:bodyPr>
          <a:lstStyle/>
          <a:p>
            <a:pPr algn="just">
              <a:buFont typeface="Wingdings" panose="05000000000000000000" pitchFamily="2" charset="2"/>
              <a:buChar char="v"/>
            </a:pPr>
            <a:r>
              <a:rPr lang="en-US" sz="3300" b="1" dirty="0">
                <a:solidFill>
                  <a:srgbClr val="C00000"/>
                </a:solidFill>
                <a:latin typeface="Arial Black" panose="020B0A04020102020204" pitchFamily="34" charset="0"/>
              </a:rPr>
              <a:t>NRI Status: </a:t>
            </a:r>
          </a:p>
          <a:p>
            <a:pPr algn="just">
              <a:buFont typeface="Wingdings" panose="05000000000000000000" pitchFamily="2" charset="2"/>
              <a:buChar char="Ø"/>
            </a:pPr>
            <a:r>
              <a:rPr lang="en-US" dirty="0">
                <a:solidFill>
                  <a:srgbClr val="002060"/>
                </a:solidFill>
                <a:latin typeface="Arial Black" panose="020B0A04020102020204" pitchFamily="34" charset="0"/>
                <a:cs typeface="Arial" panose="020B0604020202020204" pitchFamily="34" charset="0"/>
              </a:rPr>
              <a:t>NRIs are not eligible to open these accounts.</a:t>
            </a:r>
          </a:p>
          <a:p>
            <a:pPr algn="just">
              <a:buFont typeface="Wingdings" panose="05000000000000000000" pitchFamily="2" charset="2"/>
              <a:buChar char="Ø"/>
            </a:pPr>
            <a:r>
              <a:rPr lang="en-US" dirty="0">
                <a:solidFill>
                  <a:srgbClr val="002060"/>
                </a:solidFill>
                <a:latin typeface="Arial Black" panose="020B0A04020102020204" pitchFamily="34" charset="0"/>
                <a:cs typeface="Arial" panose="020B0604020202020204" pitchFamily="34" charset="0"/>
              </a:rPr>
              <a:t> </a:t>
            </a:r>
            <a:r>
              <a:rPr lang="en-US" dirty="0">
                <a:solidFill>
                  <a:srgbClr val="002060"/>
                </a:solidFill>
                <a:latin typeface="Arial Black" panose="020B0A04020102020204" pitchFamily="34" charset="0"/>
              </a:rPr>
              <a:t>A girl child is eligible for an SSY account only if she is a resident Indian citizen when the account is opened, and remains so until the maturity or the closure of account. </a:t>
            </a:r>
          </a:p>
          <a:p>
            <a:pPr algn="just">
              <a:buFont typeface="Wingdings" panose="05000000000000000000" pitchFamily="2" charset="2"/>
              <a:buChar char="Ø"/>
            </a:pPr>
            <a:r>
              <a:rPr lang="en-US" dirty="0">
                <a:solidFill>
                  <a:srgbClr val="002060"/>
                </a:solidFill>
                <a:latin typeface="Arial Black" panose="020B0A04020102020204" pitchFamily="34" charset="0"/>
              </a:rPr>
              <a:t> In case the beneficiary status changes to NRI, no interest will be paid from the date of NRI status and the account shall deemed to be closed prematurely from that date.</a:t>
            </a:r>
            <a:endParaRPr lang="en-IN" b="1" dirty="0">
              <a:solidFill>
                <a:srgbClr val="002060"/>
              </a:solidFill>
              <a:latin typeface="Arial Black" panose="020B0A04020102020204" pitchFamily="34" charset="0"/>
            </a:endParaRPr>
          </a:p>
          <a:p>
            <a:pPr algn="just" fontAlgn="base">
              <a:buFont typeface="Wingdings" panose="05000000000000000000" pitchFamily="2" charset="2"/>
              <a:buChar char="v"/>
            </a:pPr>
            <a:r>
              <a:rPr lang="en-IN" sz="3300" b="1" dirty="0">
                <a:solidFill>
                  <a:srgbClr val="C00000"/>
                </a:solidFill>
                <a:latin typeface="Arial Black" panose="020B0A04020102020204" pitchFamily="34" charset="0"/>
              </a:rPr>
              <a:t>Tax Rebate:</a:t>
            </a:r>
            <a:r>
              <a:rPr lang="en-IN" sz="3300" dirty="0">
                <a:solidFill>
                  <a:srgbClr val="002060"/>
                </a:solidFill>
                <a:latin typeface="Arial Black" panose="020B0A04020102020204" pitchFamily="34" charset="0"/>
              </a:rPr>
              <a:t> </a:t>
            </a:r>
          </a:p>
          <a:p>
            <a:pPr algn="just" fontAlgn="base">
              <a:buFont typeface="Wingdings" panose="05000000000000000000" pitchFamily="2" charset="2"/>
              <a:buChar char="Ø"/>
            </a:pPr>
            <a:r>
              <a:rPr lang="en-US" dirty="0">
                <a:solidFill>
                  <a:srgbClr val="002060"/>
                </a:solidFill>
                <a:latin typeface="Arial Black" panose="020B0A04020102020204" pitchFamily="34" charset="0"/>
              </a:rPr>
              <a:t>From a taxation perspective, SSY investments are designated as an EEE (Exempt, Exempt, Exempt) investment. </a:t>
            </a:r>
          </a:p>
          <a:p>
            <a:pPr marL="268288" indent="-268288" algn="just" fontAlgn="base">
              <a:buFont typeface="Wingdings" panose="05000000000000000000" pitchFamily="2" charset="2"/>
              <a:buChar char="Ø"/>
            </a:pPr>
            <a:r>
              <a:rPr lang="en-US" dirty="0">
                <a:solidFill>
                  <a:srgbClr val="002060"/>
                </a:solidFill>
                <a:latin typeface="Arial Black" panose="020B0A04020102020204" pitchFamily="34" charset="0"/>
              </a:rPr>
              <a:t>This means that the principal invested, the interest earned as well as the maturity amount are tax free. </a:t>
            </a:r>
          </a:p>
          <a:p>
            <a:pPr marL="268288" indent="-268288" algn="just" fontAlgn="base">
              <a:buFont typeface="Wingdings" panose="05000000000000000000" pitchFamily="2" charset="2"/>
              <a:buChar char="Ø"/>
            </a:pPr>
            <a:r>
              <a:rPr lang="en-US" dirty="0">
                <a:solidFill>
                  <a:srgbClr val="002060"/>
                </a:solidFill>
                <a:latin typeface="Arial Black" panose="020B0A04020102020204" pitchFamily="34" charset="0"/>
              </a:rPr>
              <a:t>Under existing taxation rules of Sukanya </a:t>
            </a:r>
            <a:r>
              <a:rPr lang="en-US" dirty="0" err="1">
                <a:solidFill>
                  <a:srgbClr val="002060"/>
                </a:solidFill>
                <a:latin typeface="Arial Black" panose="020B0A04020102020204" pitchFamily="34" charset="0"/>
              </a:rPr>
              <a:t>Samriddhi</a:t>
            </a:r>
            <a:r>
              <a:rPr lang="en-US" dirty="0">
                <a:solidFill>
                  <a:srgbClr val="002060"/>
                </a:solidFill>
                <a:latin typeface="Arial Black" panose="020B0A04020102020204" pitchFamily="34" charset="0"/>
              </a:rPr>
              <a:t> Yojana, the tax deduction benefit on the principal amount invested is up to Rs 1.5 lakh per annum under Section 80C of the Income Tax Act, 1961.</a:t>
            </a:r>
            <a:endParaRPr lang="en-IN" dirty="0">
              <a:solidFill>
                <a:srgbClr val="002060"/>
              </a:solidFill>
              <a:latin typeface="Arial Black" panose="020B0A04020102020204" pitchFamily="34" charset="0"/>
            </a:endParaRPr>
          </a:p>
          <a:p>
            <a:pPr marL="0" indent="0" algn="just" fontAlgn="base">
              <a:buNone/>
              <a:tabLst>
                <a:tab pos="7899400" algn="l"/>
              </a:tabLst>
            </a:pPr>
            <a:r>
              <a:rPr lang="en-IN" sz="3000" dirty="0"/>
              <a:t> </a:t>
            </a:r>
          </a:p>
          <a:p>
            <a:endParaRPr lang="en-IN"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_you_069.gif"/>
          <p:cNvPicPr>
            <a:picLocks noChangeAspect="1"/>
          </p:cNvPicPr>
          <p:nvPr/>
        </p:nvPicPr>
        <p:blipFill>
          <a:blip r:embed="rId2" cstate="print"/>
          <a:stretch>
            <a:fillRect/>
          </a:stretch>
        </p:blipFill>
        <p:spPr>
          <a:xfrm>
            <a:off x="1242671" y="2661524"/>
            <a:ext cx="10480142" cy="3216944"/>
          </a:xfrm>
          <a:prstGeom prst="rect">
            <a:avLst/>
          </a:prstGeom>
        </p:spPr>
      </p:pic>
      <p:sp>
        <p:nvSpPr>
          <p:cNvPr id="3" name="Rectangle 2">
            <a:extLst>
              <a:ext uri="{FF2B5EF4-FFF2-40B4-BE49-F238E27FC236}">
                <a16:creationId xmlns="" xmlns:a16="http://schemas.microsoft.com/office/drawing/2014/main" id="{3315B29C-B48B-4B87-BE6E-AD10D7AA3202}"/>
              </a:ext>
            </a:extLst>
          </p:cNvPr>
          <p:cNvSpPr/>
          <p:nvPr/>
        </p:nvSpPr>
        <p:spPr>
          <a:xfrm>
            <a:off x="1114494" y="332261"/>
            <a:ext cx="10736495" cy="2185214"/>
          </a:xfrm>
          <a:prstGeom prst="rect">
            <a:avLst/>
          </a:prstGeom>
        </p:spPr>
        <p:txBody>
          <a:bodyPr wrap="square">
            <a:spAutoFit/>
          </a:bodyPr>
          <a:lstStyle/>
          <a:p>
            <a:pPr algn="ctr" fontAlgn="base">
              <a:tabLst>
                <a:tab pos="7899400" algn="l"/>
              </a:tabLst>
            </a:pPr>
            <a:r>
              <a:rPr lang="en-IN" sz="3600" dirty="0">
                <a:solidFill>
                  <a:schemeClr val="accent4">
                    <a:lumMod val="75000"/>
                  </a:schemeClr>
                </a:solidFill>
                <a:latin typeface="Arial Black" panose="020B0A04020102020204" pitchFamily="34" charset="0"/>
              </a:rPr>
              <a:t>As this is a Govt. of India scheme, customers are advised to visit, for latest instructions / modification in the scheme. </a:t>
            </a:r>
            <a:r>
              <a:rPr lang="en-IN" sz="2400" dirty="0">
                <a:solidFill>
                  <a:schemeClr val="accent4">
                    <a:lumMod val="75000"/>
                  </a:schemeClr>
                </a:solidFill>
                <a:latin typeface="Arial Black" panose="020B0A04020102020204" pitchFamily="34" charset="0"/>
              </a:rPr>
              <a:t>  </a:t>
            </a:r>
          </a:p>
          <a:p>
            <a:pPr marL="273050" indent="-3175" fontAlgn="base">
              <a:buNone/>
              <a:tabLst>
                <a:tab pos="7899400" algn="l"/>
              </a:tabLst>
            </a:pPr>
            <a:r>
              <a:rPr lang="en-IN" sz="2800" u="sng" dirty="0">
                <a:solidFill>
                  <a:srgbClr val="00B0F0"/>
                </a:solidFill>
              </a:rPr>
              <a:t>http://www.nsiindia.gov.in/writereaddata/FileUploads/SSA_GZT.pdf </a:t>
            </a:r>
            <a:r>
              <a:rPr lang="en-IN" sz="2800" dirty="0"/>
              <a:t>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771" y="0"/>
            <a:ext cx="10746768" cy="868346"/>
          </a:xfrm>
        </p:spPr>
        <p:txBody>
          <a:bodyPr anchor="ctr">
            <a:normAutofit/>
          </a:bodyPr>
          <a:lstStyle/>
          <a:p>
            <a:pPr algn="ctr"/>
            <a:r>
              <a:rPr lang="en-US" sz="3600" b="1" dirty="0">
                <a:solidFill>
                  <a:schemeClr val="accent4">
                    <a:lumMod val="50000"/>
                  </a:schemeClr>
                </a:solidFill>
                <a:latin typeface="Arial Black" panose="020B0A04020102020204" pitchFamily="34" charset="0"/>
              </a:rPr>
              <a:t>LAUNCHING &amp; IMPLEMENTING AGENCY</a:t>
            </a:r>
            <a:endParaRPr lang="en-IN" sz="3600" dirty="0">
              <a:solidFill>
                <a:srgbClr val="C00000"/>
              </a:solidFill>
              <a:latin typeface="Arial Black" panose="020B0A04020102020204" pitchFamily="34" charset="0"/>
            </a:endParaRPr>
          </a:p>
        </p:txBody>
      </p:sp>
      <p:sp>
        <p:nvSpPr>
          <p:cNvPr id="3" name="Content Placeholder 2"/>
          <p:cNvSpPr>
            <a:spLocks noGrp="1"/>
          </p:cNvSpPr>
          <p:nvPr>
            <p:ph sz="quarter" idx="1"/>
          </p:nvPr>
        </p:nvSpPr>
        <p:spPr>
          <a:xfrm>
            <a:off x="883577" y="836712"/>
            <a:ext cx="11096089" cy="5805264"/>
          </a:xfrm>
        </p:spPr>
        <p:txBody>
          <a:bodyPr>
            <a:normAutofit/>
          </a:bodyPr>
          <a:lstStyle/>
          <a:p>
            <a:pPr algn="just" fontAlgn="base">
              <a:buFont typeface="Wingdings" pitchFamily="2" charset="2"/>
              <a:buChar char="v"/>
            </a:pPr>
            <a:r>
              <a:rPr lang="en-US" sz="3600" b="1" dirty="0">
                <a:solidFill>
                  <a:schemeClr val="accent4">
                    <a:lumMod val="50000"/>
                  </a:schemeClr>
                </a:solidFill>
                <a:latin typeface="Arial Black" panose="020B0A04020102020204" pitchFamily="34" charset="0"/>
              </a:rPr>
              <a:t>Launching: </a:t>
            </a:r>
            <a:r>
              <a:rPr lang="en-IN" sz="3600" b="1" dirty="0">
                <a:solidFill>
                  <a:srgbClr val="002060"/>
                </a:solidFill>
              </a:rPr>
              <a:t>Sukanya </a:t>
            </a:r>
            <a:r>
              <a:rPr lang="en-IN" sz="3600" b="1" dirty="0" err="1">
                <a:solidFill>
                  <a:srgbClr val="002060"/>
                </a:solidFill>
              </a:rPr>
              <a:t>Samriddhi</a:t>
            </a:r>
            <a:r>
              <a:rPr lang="en-IN" sz="3600" b="1" dirty="0">
                <a:solidFill>
                  <a:srgbClr val="002060"/>
                </a:solidFill>
              </a:rPr>
              <a:t> Yojana has been introduced vide Government of India Notification No. G.S.R.863(E) dated December 02, 2014 and circulated to Banks by Reserve Bank of India vide their letter No. RBI/2014-15/494/IDMD(DGBA) dated 11</a:t>
            </a:r>
            <a:r>
              <a:rPr lang="en-IN" sz="3600" b="1" baseline="30000" dirty="0">
                <a:solidFill>
                  <a:srgbClr val="002060"/>
                </a:solidFill>
              </a:rPr>
              <a:t>th</a:t>
            </a:r>
            <a:r>
              <a:rPr lang="en-IN" sz="3600" b="1" dirty="0">
                <a:solidFill>
                  <a:srgbClr val="002060"/>
                </a:solidFill>
              </a:rPr>
              <a:t> March 2015.</a:t>
            </a:r>
          </a:p>
          <a:p>
            <a:pPr algn="just" fontAlgn="base">
              <a:buFont typeface="Wingdings" pitchFamily="2" charset="2"/>
              <a:buChar char="v"/>
            </a:pPr>
            <a:r>
              <a:rPr lang="en-US" sz="3600" b="1" dirty="0">
                <a:solidFill>
                  <a:schemeClr val="accent4">
                    <a:lumMod val="50000"/>
                  </a:schemeClr>
                </a:solidFill>
                <a:latin typeface="Arial Black" panose="020B0A04020102020204" pitchFamily="34" charset="0"/>
              </a:rPr>
              <a:t>Implementing Agency: </a:t>
            </a:r>
            <a:r>
              <a:rPr lang="en-IN" sz="3600" b="1" dirty="0">
                <a:solidFill>
                  <a:srgbClr val="002060"/>
                </a:solidFill>
              </a:rPr>
              <a:t>Facility to open accounts under the scheme is available at all Banks and Post Office in India.</a:t>
            </a:r>
          </a:p>
          <a:p>
            <a:pPr algn="just" fontAlgn="base">
              <a:buFont typeface="Wingdings" pitchFamily="2" charset="2"/>
              <a:buChar char="v"/>
            </a:pPr>
            <a:r>
              <a:rPr lang="en-IN" sz="3600" b="1" dirty="0">
                <a:solidFill>
                  <a:schemeClr val="accent4">
                    <a:lumMod val="50000"/>
                  </a:schemeClr>
                </a:solidFill>
                <a:latin typeface="Arial Black" panose="020B0A04020102020204" pitchFamily="34" charset="0"/>
              </a:rPr>
              <a:t>Objective:</a:t>
            </a:r>
            <a:r>
              <a:rPr lang="en-IN" sz="4400" b="1" dirty="0">
                <a:solidFill>
                  <a:srgbClr val="C00000"/>
                </a:solidFill>
              </a:rPr>
              <a:t> </a:t>
            </a:r>
            <a:r>
              <a:rPr lang="en-IN" sz="3600" b="1" dirty="0">
                <a:solidFill>
                  <a:srgbClr val="002060"/>
                </a:solidFill>
              </a:rPr>
              <a:t>To promote the welfare of Girl Child.</a:t>
            </a:r>
          </a:p>
          <a:p>
            <a:endParaRPr lang="en-IN"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356" y="0"/>
            <a:ext cx="8291264" cy="922114"/>
          </a:xfrm>
        </p:spPr>
        <p:txBody>
          <a:bodyPr anchor="ctr">
            <a:normAutofit/>
          </a:bodyPr>
          <a:lstStyle/>
          <a:p>
            <a:pPr algn="ctr"/>
            <a:r>
              <a:rPr lang="en-IN" b="1" dirty="0">
                <a:solidFill>
                  <a:srgbClr val="C00000"/>
                </a:solidFill>
                <a:latin typeface="Arial Black" panose="020B0A04020102020204" pitchFamily="34" charset="0"/>
              </a:rPr>
              <a:t>ELIGIBILITY </a:t>
            </a:r>
            <a:endParaRPr lang="en-IN" sz="4000" dirty="0">
              <a:solidFill>
                <a:srgbClr val="C00000"/>
              </a:solidFill>
              <a:latin typeface="Arial Black" panose="020B0A04020102020204" pitchFamily="34" charset="0"/>
            </a:endParaRPr>
          </a:p>
        </p:txBody>
      </p:sp>
      <p:sp>
        <p:nvSpPr>
          <p:cNvPr id="3" name="Content Placeholder 2"/>
          <p:cNvSpPr>
            <a:spLocks noGrp="1"/>
          </p:cNvSpPr>
          <p:nvPr>
            <p:ph sz="quarter" idx="1"/>
          </p:nvPr>
        </p:nvSpPr>
        <p:spPr>
          <a:xfrm>
            <a:off x="709252" y="757607"/>
            <a:ext cx="11363218" cy="5672568"/>
          </a:xfrm>
        </p:spPr>
        <p:txBody>
          <a:bodyPr>
            <a:normAutofit/>
          </a:bodyPr>
          <a:lstStyle/>
          <a:p>
            <a:pPr algn="just" fontAlgn="base">
              <a:buFont typeface="Wingdings" pitchFamily="2" charset="2"/>
              <a:buChar char="v"/>
            </a:pPr>
            <a:r>
              <a:rPr lang="en-IN" sz="2900" b="1" dirty="0">
                <a:latin typeface="Arial Black" panose="020B0A04020102020204" pitchFamily="34" charset="0"/>
                <a:cs typeface="Arial" panose="020B0604020202020204" pitchFamily="34" charset="0"/>
              </a:rPr>
              <a:t>Who can open the account:</a:t>
            </a:r>
            <a:r>
              <a:rPr lang="en-IN" sz="2900" dirty="0">
                <a:latin typeface="Arial Black" panose="020B0A04020102020204" pitchFamily="34" charset="0"/>
                <a:cs typeface="Arial" panose="020B0604020202020204" pitchFamily="34" charset="0"/>
              </a:rPr>
              <a:t>  </a:t>
            </a:r>
            <a:r>
              <a:rPr lang="en-IN" sz="2900" dirty="0">
                <a:solidFill>
                  <a:srgbClr val="002060"/>
                </a:solidFill>
                <a:latin typeface="Arial Black" panose="020B0A04020102020204" pitchFamily="34" charset="0"/>
                <a:cs typeface="Arial" panose="020B0604020202020204" pitchFamily="34" charset="0"/>
              </a:rPr>
              <a:t>The account may be opened by the natural or legal guardian in the name of a girl child. </a:t>
            </a:r>
            <a:r>
              <a:rPr lang="en-US" sz="2900" dirty="0">
                <a:solidFill>
                  <a:srgbClr val="002060"/>
                </a:solidFill>
                <a:latin typeface="Arial Black" panose="020B0A04020102020204" pitchFamily="34" charset="0"/>
                <a:cs typeface="Arial" panose="020B0604020202020204" pitchFamily="34" charset="0"/>
              </a:rPr>
              <a:t>Every beneficiary (girl) can have single account.</a:t>
            </a:r>
          </a:p>
          <a:p>
            <a:pPr algn="just" fontAlgn="base">
              <a:buFont typeface="Wingdings" pitchFamily="2" charset="2"/>
              <a:buChar char="v"/>
            </a:pPr>
            <a:r>
              <a:rPr lang="en-IN" sz="2900" b="1" dirty="0">
                <a:latin typeface="Arial Black" panose="020B0A04020102020204" pitchFamily="34" charset="0"/>
                <a:cs typeface="Arial" panose="020B0604020202020204" pitchFamily="34" charset="0"/>
              </a:rPr>
              <a:t>Age of girl child: </a:t>
            </a:r>
            <a:r>
              <a:rPr lang="en-IN" sz="2900" dirty="0">
                <a:latin typeface="Arial Black" panose="020B0A04020102020204" pitchFamily="34" charset="0"/>
                <a:cs typeface="Arial" panose="020B0604020202020204" pitchFamily="34" charset="0"/>
              </a:rPr>
              <a:t> </a:t>
            </a:r>
            <a:r>
              <a:rPr lang="en-IN" sz="2900" dirty="0">
                <a:solidFill>
                  <a:srgbClr val="002060"/>
                </a:solidFill>
                <a:latin typeface="Arial Black" panose="020B0A04020102020204" pitchFamily="34" charset="0"/>
                <a:cs typeface="Arial" panose="020B0604020202020204" pitchFamily="34" charset="0"/>
              </a:rPr>
              <a:t>Account can be open from the birth of the girl child till she attains the age of ten years.</a:t>
            </a:r>
          </a:p>
          <a:p>
            <a:pPr algn="just">
              <a:buFont typeface="Wingdings" panose="05000000000000000000" pitchFamily="2" charset="2"/>
              <a:buChar char="v"/>
            </a:pPr>
            <a:r>
              <a:rPr lang="en-US" sz="2900" b="1" dirty="0">
                <a:latin typeface="Arial Black" panose="020B0A04020102020204" pitchFamily="34" charset="0"/>
                <a:cs typeface="Arial" panose="020B0604020202020204" pitchFamily="34" charset="0"/>
              </a:rPr>
              <a:t>KYC of the account: </a:t>
            </a:r>
            <a:r>
              <a:rPr lang="en-US" sz="2900" dirty="0">
                <a:solidFill>
                  <a:srgbClr val="002060"/>
                </a:solidFill>
                <a:latin typeface="Arial Black" panose="020B0A04020102020204" pitchFamily="34" charset="0"/>
                <a:cs typeface="Arial" panose="020B0604020202020204" pitchFamily="34" charset="0"/>
              </a:rPr>
              <a:t>KYC documents (6 OVDs) of girl child including Aadhaar card &amp; PAN card should be obtained at the time of account opening.</a:t>
            </a:r>
            <a:endParaRPr lang="en-IN" sz="2900" dirty="0">
              <a:solidFill>
                <a:srgbClr val="002060"/>
              </a:solidFill>
              <a:latin typeface="Arial Black" panose="020B0A04020102020204" pitchFamily="34" charset="0"/>
              <a:cs typeface="Arial" panose="020B0604020202020204" pitchFamily="34" charset="0"/>
            </a:endParaRPr>
          </a:p>
          <a:p>
            <a:pPr algn="just" fontAlgn="base">
              <a:buFont typeface="Wingdings" pitchFamily="2" charset="2"/>
              <a:buChar char="v"/>
            </a:pPr>
            <a:r>
              <a:rPr lang="en-IN" sz="2900" b="1" dirty="0">
                <a:latin typeface="Arial Black" panose="020B0A04020102020204" pitchFamily="34" charset="0"/>
                <a:cs typeface="Arial" panose="020B0604020202020204" pitchFamily="34" charset="0"/>
              </a:rPr>
              <a:t>Maximum number of accounts:</a:t>
            </a:r>
            <a:r>
              <a:rPr lang="en-IN" sz="2900" dirty="0">
                <a:latin typeface="Arial Black" panose="020B0A04020102020204" pitchFamily="34" charset="0"/>
                <a:cs typeface="Arial" panose="020B0604020202020204" pitchFamily="34" charset="0"/>
              </a:rPr>
              <a:t> </a:t>
            </a:r>
            <a:r>
              <a:rPr lang="en-IN" sz="2900" dirty="0">
                <a:solidFill>
                  <a:srgbClr val="002060"/>
                </a:solidFill>
                <a:latin typeface="Arial Black" panose="020B0A04020102020204" pitchFamily="34" charset="0"/>
                <a:cs typeface="Arial" panose="020B0604020202020204" pitchFamily="34" charset="0"/>
              </a:rPr>
              <a:t>Up to two girl children or three in case of twin girls as second birth or the first birth itself results in three girl children.</a:t>
            </a:r>
          </a:p>
          <a:p>
            <a:endParaRPr lang="en-IN"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837" y="236572"/>
            <a:ext cx="11332394" cy="996593"/>
          </a:xfrm>
        </p:spPr>
        <p:txBody>
          <a:bodyPr anchor="t">
            <a:noAutofit/>
          </a:bodyPr>
          <a:lstStyle/>
          <a:p>
            <a:pPr algn="ctr"/>
            <a:r>
              <a:rPr lang="en-IN" sz="3200" b="1" dirty="0">
                <a:solidFill>
                  <a:srgbClr val="C00000"/>
                </a:solidFill>
                <a:latin typeface="Arial Black" panose="020B0A04020102020204" pitchFamily="34" charset="0"/>
              </a:rPr>
              <a:t>DEPOSIT AMOUNT &amp; TENURE OF THE ACCOUNT</a:t>
            </a:r>
            <a:endParaRPr lang="en-IN" dirty="0">
              <a:solidFill>
                <a:srgbClr val="C00000"/>
              </a:solidFill>
              <a:latin typeface="Arial Black" panose="020B0A04020102020204" pitchFamily="34" charset="0"/>
            </a:endParaRPr>
          </a:p>
        </p:txBody>
      </p:sp>
      <p:sp>
        <p:nvSpPr>
          <p:cNvPr id="3" name="Content Placeholder 2"/>
          <p:cNvSpPr>
            <a:spLocks noGrp="1"/>
          </p:cNvSpPr>
          <p:nvPr>
            <p:ph sz="quarter" idx="1"/>
          </p:nvPr>
        </p:nvSpPr>
        <p:spPr>
          <a:xfrm>
            <a:off x="863125" y="1153682"/>
            <a:ext cx="11169354" cy="5488294"/>
          </a:xfrm>
        </p:spPr>
        <p:txBody>
          <a:bodyPr>
            <a:normAutofit/>
          </a:bodyPr>
          <a:lstStyle/>
          <a:p>
            <a:pPr algn="just" fontAlgn="base">
              <a:buFont typeface="Wingdings" pitchFamily="2" charset="2"/>
              <a:buChar char="v"/>
            </a:pPr>
            <a:r>
              <a:rPr lang="en-IN" b="1" dirty="0">
                <a:latin typeface="Arial Black" panose="020B0A04020102020204" pitchFamily="34" charset="0"/>
              </a:rPr>
              <a:t>Minimum and Maximum Amount of Deposit:</a:t>
            </a:r>
            <a:r>
              <a:rPr lang="en-IN" dirty="0">
                <a:latin typeface="Arial Black" panose="020B0A04020102020204" pitchFamily="34" charset="0"/>
              </a:rPr>
              <a:t> </a:t>
            </a:r>
            <a:r>
              <a:rPr lang="en-IN" dirty="0">
                <a:solidFill>
                  <a:srgbClr val="002060"/>
                </a:solidFill>
                <a:latin typeface="Arial Black" panose="020B0A04020102020204" pitchFamily="34" charset="0"/>
              </a:rPr>
              <a:t>Minimum Rs. 250 of initial deposit with multiple of </a:t>
            </a:r>
            <a:r>
              <a:rPr lang="en-IN" u="sng" dirty="0" smtClean="0">
                <a:solidFill>
                  <a:srgbClr val="FF0000"/>
                </a:solidFill>
                <a:latin typeface="Arial Black" panose="020B0A04020102020204" pitchFamily="34" charset="0"/>
              </a:rPr>
              <a:t>Fifty Rupees </a:t>
            </a:r>
            <a:r>
              <a:rPr lang="en-IN" dirty="0">
                <a:solidFill>
                  <a:srgbClr val="002060"/>
                </a:solidFill>
                <a:latin typeface="Arial Black" panose="020B0A04020102020204" pitchFamily="34" charset="0"/>
              </a:rPr>
              <a:t>thereafter with  maximum annual ceiling of Rs.1,50,000/- in a financial year.</a:t>
            </a:r>
          </a:p>
          <a:p>
            <a:pPr algn="just">
              <a:buFont typeface="Wingdings" panose="05000000000000000000" pitchFamily="2" charset="2"/>
              <a:buChar char="v"/>
            </a:pPr>
            <a:r>
              <a:rPr lang="en-IN" b="1" dirty="0" smtClean="0">
                <a:latin typeface="Arial Black" panose="020B0A04020102020204" pitchFamily="34" charset="0"/>
              </a:rPr>
              <a:t>Tenure </a:t>
            </a:r>
            <a:r>
              <a:rPr lang="en-IN" b="1" dirty="0">
                <a:latin typeface="Arial Black" panose="020B0A04020102020204" pitchFamily="34" charset="0"/>
              </a:rPr>
              <a:t>of the Account:</a:t>
            </a:r>
            <a:r>
              <a:rPr lang="en-IN" dirty="0">
                <a:latin typeface="Arial Black" panose="020B0A04020102020204" pitchFamily="34" charset="0"/>
              </a:rPr>
              <a:t> </a:t>
            </a:r>
            <a:r>
              <a:rPr lang="en-IN" dirty="0">
                <a:solidFill>
                  <a:srgbClr val="002060"/>
                </a:solidFill>
                <a:latin typeface="Arial Black" panose="020B0A04020102020204" pitchFamily="34" charset="0"/>
              </a:rPr>
              <a:t>21 years from the date of opening of the account. </a:t>
            </a:r>
            <a:r>
              <a:rPr lang="en-US" dirty="0">
                <a:solidFill>
                  <a:srgbClr val="002060"/>
                </a:solidFill>
                <a:latin typeface="Arial Black" panose="020B0A04020102020204" pitchFamily="34" charset="0"/>
              </a:rPr>
              <a:t>No interest shall be payable once the accounts completes twenty-one years from the date of opening.</a:t>
            </a:r>
            <a:endParaRPr lang="en-IN" dirty="0">
              <a:solidFill>
                <a:srgbClr val="002060"/>
              </a:solidFill>
              <a:latin typeface="Arial Black" panose="020B0A04020102020204" pitchFamily="34" charset="0"/>
            </a:endParaRPr>
          </a:p>
          <a:p>
            <a:pPr algn="just">
              <a:buFont typeface="Wingdings" panose="05000000000000000000" pitchFamily="2" charset="2"/>
              <a:buChar char="v"/>
            </a:pPr>
            <a:r>
              <a:rPr lang="en-IN" b="1" dirty="0">
                <a:latin typeface="Arial Black" panose="020B0A04020102020204" pitchFamily="34" charset="0"/>
              </a:rPr>
              <a:t>Maximum period up to which deposits can be made:</a:t>
            </a:r>
            <a:r>
              <a:rPr lang="en-IN" dirty="0">
                <a:latin typeface="Arial Black" panose="020B0A04020102020204" pitchFamily="34" charset="0"/>
              </a:rPr>
              <a:t> </a:t>
            </a:r>
            <a:r>
              <a:rPr lang="en-US" dirty="0">
                <a:solidFill>
                  <a:srgbClr val="002060"/>
                </a:solidFill>
                <a:latin typeface="Arial Black" panose="020B0A04020102020204" pitchFamily="34" charset="0"/>
              </a:rPr>
              <a:t>Deposit may be made in the account till the completion of 15 years from the date of opening of a/c.</a:t>
            </a:r>
            <a:endParaRPr lang="en-IN" dirty="0">
              <a:solidFill>
                <a:srgbClr val="002060"/>
              </a:solidFill>
              <a:latin typeface="Arial Black" panose="020B0A04020102020204" pitchFamily="34" charset="0"/>
            </a:endParaRPr>
          </a:p>
          <a:p>
            <a:pPr algn="just" fontAlgn="base"/>
            <a:endParaRPr lang="en-IN" dirty="0"/>
          </a:p>
          <a:p>
            <a:pPr fontAlgn="base"/>
            <a:endParaRPr lang="en-IN" dirty="0"/>
          </a:p>
          <a:p>
            <a:endParaRPr lang="en-IN"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95209"/>
            <a:ext cx="7467600" cy="760288"/>
          </a:xfrm>
        </p:spPr>
        <p:txBody>
          <a:bodyPr anchor="t">
            <a:normAutofit/>
          </a:bodyPr>
          <a:lstStyle/>
          <a:p>
            <a:pPr algn="ctr"/>
            <a:r>
              <a:rPr lang="en-IN" sz="4800" b="1" dirty="0">
                <a:solidFill>
                  <a:srgbClr val="C00000"/>
                </a:solidFill>
                <a:latin typeface="Arial Black" panose="020B0A04020102020204" pitchFamily="34" charset="0"/>
              </a:rPr>
              <a:t>INTEREST AMOUNT</a:t>
            </a:r>
            <a:endParaRPr lang="en-IN" sz="6600" dirty="0">
              <a:solidFill>
                <a:srgbClr val="C00000"/>
              </a:solidFill>
              <a:latin typeface="Arial Black" panose="020B0A04020102020204" pitchFamily="34" charset="0"/>
            </a:endParaRPr>
          </a:p>
        </p:txBody>
      </p:sp>
      <p:sp>
        <p:nvSpPr>
          <p:cNvPr id="3" name="Content Placeholder 2"/>
          <p:cNvSpPr>
            <a:spLocks noGrp="1"/>
          </p:cNvSpPr>
          <p:nvPr>
            <p:ph sz="quarter" idx="1"/>
          </p:nvPr>
        </p:nvSpPr>
        <p:spPr>
          <a:xfrm>
            <a:off x="739741" y="874104"/>
            <a:ext cx="10931702" cy="6237312"/>
          </a:xfrm>
        </p:spPr>
        <p:txBody>
          <a:bodyPr>
            <a:normAutofit/>
          </a:bodyPr>
          <a:lstStyle/>
          <a:p>
            <a:pPr algn="just">
              <a:buFont typeface="Wingdings" panose="05000000000000000000" pitchFamily="2" charset="2"/>
              <a:buChar char="v"/>
            </a:pPr>
            <a:r>
              <a:rPr lang="en-US" sz="3600" b="1" dirty="0">
                <a:latin typeface="Arial Black" panose="020B0A04020102020204" pitchFamily="34" charset="0"/>
              </a:rPr>
              <a:t> </a:t>
            </a:r>
            <a:r>
              <a:rPr lang="en-US" sz="3600" dirty="0">
                <a:solidFill>
                  <a:srgbClr val="002060"/>
                </a:solidFill>
                <a:latin typeface="Arial Black" panose="020B0A04020102020204" pitchFamily="34" charset="0"/>
              </a:rPr>
              <a:t>Interest rate notified by the Government from time to time, compounded yearly shall be credited to the account at the end of every financial year. </a:t>
            </a:r>
          </a:p>
          <a:p>
            <a:pPr algn="just">
              <a:buFont typeface="Wingdings" panose="05000000000000000000" pitchFamily="2" charset="2"/>
              <a:buChar char="v"/>
            </a:pPr>
            <a:r>
              <a:rPr lang="en-US" sz="3600" dirty="0">
                <a:solidFill>
                  <a:srgbClr val="002060"/>
                </a:solidFill>
                <a:latin typeface="Arial Black" panose="020B0A04020102020204" pitchFamily="34" charset="0"/>
              </a:rPr>
              <a:t> Interest will be calculated on lowest balance between </a:t>
            </a:r>
            <a:r>
              <a:rPr lang="en-US" sz="3600" dirty="0" smtClean="0">
                <a:solidFill>
                  <a:srgbClr val="002060"/>
                </a:solidFill>
                <a:latin typeface="Arial Black" panose="020B0A04020102020204" pitchFamily="34" charset="0"/>
              </a:rPr>
              <a:t>5</a:t>
            </a:r>
            <a:r>
              <a:rPr lang="en-US" sz="3600" baseline="30000" dirty="0" smtClean="0">
                <a:solidFill>
                  <a:srgbClr val="002060"/>
                </a:solidFill>
                <a:latin typeface="Arial Black" panose="020B0A04020102020204" pitchFamily="34" charset="0"/>
              </a:rPr>
              <a:t>th</a:t>
            </a:r>
            <a:r>
              <a:rPr lang="en-US" sz="3600" dirty="0" smtClean="0">
                <a:solidFill>
                  <a:srgbClr val="002060"/>
                </a:solidFill>
                <a:latin typeface="Arial Black" panose="020B0A04020102020204" pitchFamily="34" charset="0"/>
              </a:rPr>
              <a:t>  </a:t>
            </a:r>
            <a:r>
              <a:rPr lang="en-US" sz="3600" dirty="0">
                <a:solidFill>
                  <a:srgbClr val="002060"/>
                </a:solidFill>
                <a:latin typeface="Arial Black" panose="020B0A04020102020204" pitchFamily="34" charset="0"/>
              </a:rPr>
              <a:t>day &amp; last day of the month.</a:t>
            </a:r>
          </a:p>
          <a:p>
            <a:pPr algn="just">
              <a:buFont typeface="Wingdings" panose="05000000000000000000" pitchFamily="2" charset="2"/>
              <a:buChar char="v"/>
            </a:pPr>
            <a:r>
              <a:rPr lang="en-US" sz="3600" dirty="0">
                <a:solidFill>
                  <a:srgbClr val="002060"/>
                </a:solidFill>
                <a:latin typeface="Arial Black" panose="020B0A04020102020204" pitchFamily="34" charset="0"/>
              </a:rPr>
              <a:t> No interest will be payable once the accounts completes twenty-one years from the date of opening.</a:t>
            </a:r>
            <a:endParaRPr lang="en-IN" sz="3600" b="1" dirty="0">
              <a:solidFill>
                <a:srgbClr val="002060"/>
              </a:solidFill>
              <a:latin typeface="Arial Black" panose="020B0A04020102020204" pitchFamily="34" charset="0"/>
            </a:endParaRPr>
          </a:p>
          <a:p>
            <a:pPr marL="0" indent="0" algn="just" fontAlgn="base">
              <a:buNone/>
            </a:pPr>
            <a:endParaRPr lang="en-IN" sz="3200" dirty="0">
              <a:latin typeface="Arial Black" panose="020B0A04020102020204" pitchFamily="34" charset="0"/>
            </a:endParaRPr>
          </a:p>
          <a:p>
            <a:pPr fontAlgn="base"/>
            <a:endParaRPr lang="en-IN" dirty="0"/>
          </a:p>
          <a:p>
            <a:endParaRPr lang="en-IN" dirty="0"/>
          </a:p>
        </p:txBody>
      </p:sp>
    </p:spTree>
    <p:extLst>
      <p:ext uri="{BB962C8B-B14F-4D97-AF65-F5344CB8AC3E}">
        <p14:creationId xmlns:p14="http://schemas.microsoft.com/office/powerpoint/2010/main" val="4275045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983FF5-48D7-9800-0AEE-7A9606778AEF}"/>
              </a:ext>
            </a:extLst>
          </p:cNvPr>
          <p:cNvSpPr>
            <a:spLocks noGrp="1"/>
          </p:cNvSpPr>
          <p:nvPr>
            <p:ph type="title"/>
          </p:nvPr>
        </p:nvSpPr>
        <p:spPr>
          <a:xfrm>
            <a:off x="838200" y="0"/>
            <a:ext cx="11353800" cy="692209"/>
          </a:xfrm>
        </p:spPr>
        <p:txBody>
          <a:bodyPr>
            <a:normAutofit/>
          </a:bodyPr>
          <a:lstStyle/>
          <a:p>
            <a:pPr algn="ctr"/>
            <a:r>
              <a:rPr lang="en-IN" sz="3200" b="1" i="0" dirty="0">
                <a:solidFill>
                  <a:srgbClr val="222222"/>
                </a:solidFill>
                <a:effectLst/>
                <a:latin typeface="Poppins" panose="020B0502040204020203" pitchFamily="2" charset="0"/>
              </a:rPr>
              <a:t>Sukanya </a:t>
            </a:r>
            <a:r>
              <a:rPr lang="en-IN" sz="3200" b="1" i="0" dirty="0" err="1">
                <a:solidFill>
                  <a:srgbClr val="222222"/>
                </a:solidFill>
                <a:effectLst/>
                <a:latin typeface="Poppins" panose="020B0502040204020203" pitchFamily="2" charset="0"/>
              </a:rPr>
              <a:t>Samriddhi</a:t>
            </a:r>
            <a:r>
              <a:rPr lang="en-IN" sz="3200" b="1" i="0" dirty="0">
                <a:solidFill>
                  <a:srgbClr val="222222"/>
                </a:solidFill>
                <a:effectLst/>
                <a:latin typeface="Poppins" panose="020B0502040204020203" pitchFamily="2" charset="0"/>
              </a:rPr>
              <a:t> Yojana (</a:t>
            </a:r>
            <a:r>
              <a:rPr lang="en-IN" sz="3200" b="1" i="0" dirty="0" err="1">
                <a:solidFill>
                  <a:srgbClr val="222222"/>
                </a:solidFill>
                <a:effectLst/>
                <a:latin typeface="Poppins" panose="020B0502040204020203" pitchFamily="2" charset="0"/>
              </a:rPr>
              <a:t>SSY</a:t>
            </a:r>
            <a:r>
              <a:rPr lang="en-IN" sz="3200" b="1" i="0" dirty="0">
                <a:solidFill>
                  <a:srgbClr val="222222"/>
                </a:solidFill>
                <a:effectLst/>
                <a:latin typeface="Poppins" panose="020B0502040204020203" pitchFamily="2" charset="0"/>
              </a:rPr>
              <a:t>) Interest Rate Historical Data</a:t>
            </a:r>
            <a:endParaRPr lang="en-IN" sz="3200" dirty="0"/>
          </a:p>
        </p:txBody>
      </p:sp>
      <p:graphicFrame>
        <p:nvGraphicFramePr>
          <p:cNvPr id="4" name="Content Placeholder 3">
            <a:extLst>
              <a:ext uri="{FF2B5EF4-FFF2-40B4-BE49-F238E27FC236}">
                <a16:creationId xmlns="" xmlns:a16="http://schemas.microsoft.com/office/drawing/2014/main" id="{AE8EE022-EE01-661B-0233-5AFCC7BBD607}"/>
              </a:ext>
            </a:extLst>
          </p:cNvPr>
          <p:cNvGraphicFramePr>
            <a:graphicFrameLocks noGrp="1"/>
          </p:cNvGraphicFramePr>
          <p:nvPr>
            <p:ph idx="1"/>
            <p:extLst>
              <p:ext uri="{D42A27DB-BD31-4B8C-83A1-F6EECF244321}">
                <p14:modId xmlns:p14="http://schemas.microsoft.com/office/powerpoint/2010/main" val="2502366469"/>
              </p:ext>
            </p:extLst>
          </p:nvPr>
        </p:nvGraphicFramePr>
        <p:xfrm>
          <a:off x="838200" y="692209"/>
          <a:ext cx="11353800" cy="5228147"/>
        </p:xfrm>
        <a:graphic>
          <a:graphicData uri="http://schemas.openxmlformats.org/drawingml/2006/table">
            <a:tbl>
              <a:tblPr/>
              <a:tblGrid>
                <a:gridCol w="1640080">
                  <a:extLst>
                    <a:ext uri="{9D8B030D-6E8A-4147-A177-3AD203B41FA5}">
                      <a16:colId xmlns="" xmlns:a16="http://schemas.microsoft.com/office/drawing/2014/main" val="4233424141"/>
                    </a:ext>
                  </a:extLst>
                </a:gridCol>
                <a:gridCol w="2862841">
                  <a:extLst>
                    <a:ext uri="{9D8B030D-6E8A-4147-A177-3AD203B41FA5}">
                      <a16:colId xmlns="" xmlns:a16="http://schemas.microsoft.com/office/drawing/2014/main" val="586806322"/>
                    </a:ext>
                  </a:extLst>
                </a:gridCol>
                <a:gridCol w="1555335">
                  <a:extLst>
                    <a:ext uri="{9D8B030D-6E8A-4147-A177-3AD203B41FA5}">
                      <a16:colId xmlns="" xmlns:a16="http://schemas.microsoft.com/office/drawing/2014/main" val="4024622411"/>
                    </a:ext>
                  </a:extLst>
                </a:gridCol>
                <a:gridCol w="2375731">
                  <a:extLst>
                    <a:ext uri="{9D8B030D-6E8A-4147-A177-3AD203B41FA5}">
                      <a16:colId xmlns="" xmlns:a16="http://schemas.microsoft.com/office/drawing/2014/main" val="2716378587"/>
                    </a:ext>
                  </a:extLst>
                </a:gridCol>
                <a:gridCol w="2919813">
                  <a:extLst>
                    <a:ext uri="{9D8B030D-6E8A-4147-A177-3AD203B41FA5}">
                      <a16:colId xmlns="" xmlns:a16="http://schemas.microsoft.com/office/drawing/2014/main" val="1400278468"/>
                    </a:ext>
                  </a:extLst>
                </a:gridCol>
              </a:tblGrid>
              <a:tr h="290089">
                <a:tc>
                  <a:txBody>
                    <a:bodyPr/>
                    <a:lstStyle/>
                    <a:p>
                      <a:pPr algn="ctr"/>
                      <a:r>
                        <a:rPr lang="en-IN" sz="1800" b="1" dirty="0">
                          <a:solidFill>
                            <a:srgbClr val="C00000"/>
                          </a:solidFill>
                          <a:effectLst/>
                          <a:latin typeface="Arial" panose="020B0604020202020204" pitchFamily="34" charset="0"/>
                          <a:cs typeface="Arial" panose="020B0604020202020204" pitchFamily="34" charset="0"/>
                        </a:rPr>
                        <a:t>Financial Year</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chemeClr val="accent4">
                        <a:lumMod val="40000"/>
                        <a:lumOff val="60000"/>
                      </a:schemeClr>
                    </a:solidFill>
                  </a:tcPr>
                </a:tc>
                <a:tc>
                  <a:txBody>
                    <a:bodyPr/>
                    <a:lstStyle/>
                    <a:p>
                      <a:pPr algn="ctr"/>
                      <a:r>
                        <a:rPr lang="en-IN" sz="1800" b="1" dirty="0">
                          <a:solidFill>
                            <a:srgbClr val="C00000"/>
                          </a:solidFill>
                          <a:effectLst/>
                          <a:latin typeface="Arial" panose="020B0604020202020204" pitchFamily="34" charset="0"/>
                          <a:cs typeface="Arial" panose="020B0604020202020204" pitchFamily="34" charset="0"/>
                        </a:rPr>
                        <a:t>Date</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chemeClr val="accent4">
                        <a:lumMod val="40000"/>
                        <a:lumOff val="60000"/>
                      </a:schemeClr>
                    </a:solidFill>
                  </a:tcPr>
                </a:tc>
                <a:tc>
                  <a:txBody>
                    <a:bodyPr/>
                    <a:lstStyle/>
                    <a:p>
                      <a:pPr algn="ctr"/>
                      <a:r>
                        <a:rPr lang="en-IN" sz="1800" b="1" dirty="0">
                          <a:solidFill>
                            <a:srgbClr val="C00000"/>
                          </a:solidFill>
                          <a:effectLst/>
                          <a:latin typeface="Arial" panose="020B0604020202020204" pitchFamily="34" charset="0"/>
                          <a:cs typeface="Arial" panose="020B0604020202020204" pitchFamily="34" charset="0"/>
                        </a:rPr>
                        <a:t>Interest Rate</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chemeClr val="accent4">
                        <a:lumMod val="40000"/>
                        <a:lumOff val="60000"/>
                      </a:schemeClr>
                    </a:solidFill>
                  </a:tcPr>
                </a:tc>
                <a:tc>
                  <a:txBody>
                    <a:bodyPr/>
                    <a:lstStyle/>
                    <a:p>
                      <a:pPr algn="ctr"/>
                      <a:r>
                        <a:rPr lang="en-IN" sz="1800" b="1" dirty="0">
                          <a:solidFill>
                            <a:srgbClr val="C00000"/>
                          </a:solidFill>
                          <a:effectLst/>
                          <a:latin typeface="Arial" panose="020B0604020202020204" pitchFamily="34" charset="0"/>
                          <a:cs typeface="Arial" panose="020B0604020202020204" pitchFamily="34" charset="0"/>
                        </a:rPr>
                        <a:t>Minimum Investment</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chemeClr val="accent4">
                        <a:lumMod val="40000"/>
                        <a:lumOff val="60000"/>
                      </a:schemeClr>
                    </a:solidFill>
                  </a:tcPr>
                </a:tc>
                <a:tc>
                  <a:txBody>
                    <a:bodyPr/>
                    <a:lstStyle/>
                    <a:p>
                      <a:pPr algn="ctr"/>
                      <a:r>
                        <a:rPr lang="en-IN" sz="1800" b="1" dirty="0">
                          <a:solidFill>
                            <a:srgbClr val="C00000"/>
                          </a:solidFill>
                          <a:effectLst/>
                          <a:latin typeface="Arial" panose="020B0604020202020204" pitchFamily="34" charset="0"/>
                          <a:cs typeface="Arial" panose="020B0604020202020204" pitchFamily="34" charset="0"/>
                        </a:rPr>
                        <a:t>Maximum Investment</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2352631949"/>
                  </a:ext>
                </a:extLst>
              </a:tr>
              <a:tr h="290089">
                <a:tc>
                  <a:txBody>
                    <a:bodyPr/>
                    <a:lstStyle/>
                    <a:p>
                      <a:r>
                        <a:rPr lang="en-IN" sz="1600" b="1" dirty="0" smtClean="0">
                          <a:solidFill>
                            <a:srgbClr val="002060"/>
                          </a:solidFill>
                          <a:effectLst/>
                          <a:latin typeface="Arial" panose="020B0604020202020204" pitchFamily="34" charset="0"/>
                          <a:cs typeface="Arial" panose="020B0604020202020204" pitchFamily="34" charset="0"/>
                        </a:rPr>
                        <a:t>2024-25 </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smtClean="0">
                          <a:solidFill>
                            <a:srgbClr val="002060"/>
                          </a:solidFill>
                          <a:effectLst/>
                          <a:latin typeface="Arial" panose="020B0604020202020204" pitchFamily="34" charset="0"/>
                          <a:cs typeface="Arial" panose="020B0604020202020204" pitchFamily="34" charset="0"/>
                        </a:rPr>
                        <a:t>01-Apr-2024 </a:t>
                      </a:r>
                      <a:r>
                        <a:rPr lang="en-IN" sz="1600" b="1" dirty="0">
                          <a:solidFill>
                            <a:srgbClr val="002060"/>
                          </a:solidFill>
                          <a:effectLst/>
                          <a:latin typeface="Arial" panose="020B0604020202020204" pitchFamily="34" charset="0"/>
                          <a:cs typeface="Arial" panose="020B0604020202020204" pitchFamily="34" charset="0"/>
                        </a:rPr>
                        <a:t>to </a:t>
                      </a:r>
                      <a:r>
                        <a:rPr lang="en-IN" sz="1600" b="1" dirty="0" smtClean="0">
                          <a:solidFill>
                            <a:srgbClr val="002060"/>
                          </a:solidFill>
                          <a:effectLst/>
                          <a:latin typeface="Arial" panose="020B0604020202020204" pitchFamily="34" charset="0"/>
                          <a:cs typeface="Arial" panose="020B0604020202020204" pitchFamily="34" charset="0"/>
                        </a:rPr>
                        <a:t>30-Jun-2024</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smtClean="0">
                          <a:solidFill>
                            <a:srgbClr val="002060"/>
                          </a:solidFill>
                          <a:effectLst/>
                          <a:latin typeface="Arial" panose="020B0604020202020204" pitchFamily="34" charset="0"/>
                          <a:cs typeface="Arial" panose="020B0604020202020204" pitchFamily="34" charset="0"/>
                        </a:rPr>
                        <a:t>8.2%</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r>
              <a:tr h="290089">
                <a:tc>
                  <a:txBody>
                    <a:bodyPr/>
                    <a:lstStyle/>
                    <a:p>
                      <a:r>
                        <a:rPr lang="en-IN" sz="1600" b="1" dirty="0" smtClean="0">
                          <a:solidFill>
                            <a:srgbClr val="002060"/>
                          </a:solidFill>
                          <a:effectLst/>
                          <a:latin typeface="Arial" panose="020B0604020202020204" pitchFamily="34" charset="0"/>
                          <a:cs typeface="Arial" panose="020B0604020202020204" pitchFamily="34" charset="0"/>
                        </a:rPr>
                        <a:t>2023-24 </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smtClean="0">
                          <a:solidFill>
                            <a:srgbClr val="002060"/>
                          </a:solidFill>
                          <a:effectLst/>
                          <a:latin typeface="Arial" panose="020B0604020202020204" pitchFamily="34" charset="0"/>
                          <a:cs typeface="Arial" panose="020B0604020202020204" pitchFamily="34" charset="0"/>
                        </a:rPr>
                        <a:t>01-Jan-2024 </a:t>
                      </a:r>
                      <a:r>
                        <a:rPr lang="en-IN" sz="1600" b="1" dirty="0">
                          <a:solidFill>
                            <a:srgbClr val="002060"/>
                          </a:solidFill>
                          <a:effectLst/>
                          <a:latin typeface="Arial" panose="020B0604020202020204" pitchFamily="34" charset="0"/>
                          <a:cs typeface="Arial" panose="020B0604020202020204" pitchFamily="34" charset="0"/>
                        </a:rPr>
                        <a:t>to </a:t>
                      </a:r>
                      <a:r>
                        <a:rPr lang="en-IN" sz="1600" b="1" dirty="0" smtClean="0">
                          <a:solidFill>
                            <a:srgbClr val="002060"/>
                          </a:solidFill>
                          <a:effectLst/>
                          <a:latin typeface="Arial" panose="020B0604020202020204" pitchFamily="34" charset="0"/>
                          <a:cs typeface="Arial" panose="020B0604020202020204" pitchFamily="34" charset="0"/>
                        </a:rPr>
                        <a:t>31-Mar-2024</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smtClean="0">
                          <a:solidFill>
                            <a:srgbClr val="002060"/>
                          </a:solidFill>
                          <a:effectLst/>
                          <a:latin typeface="Arial" panose="020B0604020202020204" pitchFamily="34" charset="0"/>
                          <a:cs typeface="Arial" panose="020B0604020202020204" pitchFamily="34" charset="0"/>
                        </a:rPr>
                        <a:t>8.2%</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r>
              <a:tr h="290089">
                <a:tc>
                  <a:txBody>
                    <a:bodyPr/>
                    <a:lstStyle/>
                    <a:p>
                      <a:r>
                        <a:rPr lang="en-IN" sz="1600" b="1" dirty="0" smtClean="0">
                          <a:solidFill>
                            <a:srgbClr val="002060"/>
                          </a:solidFill>
                          <a:effectLst/>
                          <a:latin typeface="Arial" panose="020B0604020202020204" pitchFamily="34" charset="0"/>
                          <a:cs typeface="Arial" panose="020B0604020202020204" pitchFamily="34" charset="0"/>
                        </a:rPr>
                        <a:t>2023-24 </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smtClean="0">
                          <a:solidFill>
                            <a:srgbClr val="002060"/>
                          </a:solidFill>
                          <a:effectLst/>
                          <a:latin typeface="Arial" panose="020B0604020202020204" pitchFamily="34" charset="0"/>
                          <a:cs typeface="Arial" panose="020B0604020202020204" pitchFamily="34" charset="0"/>
                        </a:rPr>
                        <a:t>01-Apr-2023 </a:t>
                      </a:r>
                      <a:r>
                        <a:rPr lang="en-IN" sz="1600" b="1" dirty="0">
                          <a:solidFill>
                            <a:srgbClr val="002060"/>
                          </a:solidFill>
                          <a:effectLst/>
                          <a:latin typeface="Arial" panose="020B0604020202020204" pitchFamily="34" charset="0"/>
                          <a:cs typeface="Arial" panose="020B0604020202020204" pitchFamily="34" charset="0"/>
                        </a:rPr>
                        <a:t>to </a:t>
                      </a:r>
                      <a:r>
                        <a:rPr lang="en-IN" sz="1600" b="1" dirty="0" smtClean="0">
                          <a:solidFill>
                            <a:srgbClr val="002060"/>
                          </a:solidFill>
                          <a:effectLst/>
                          <a:latin typeface="Arial" panose="020B0604020202020204" pitchFamily="34" charset="0"/>
                          <a:cs typeface="Arial" panose="020B0604020202020204" pitchFamily="34" charset="0"/>
                        </a:rPr>
                        <a:t>31-Dec-2023</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smtClean="0">
                          <a:solidFill>
                            <a:srgbClr val="002060"/>
                          </a:solidFill>
                          <a:effectLst/>
                          <a:latin typeface="Arial" panose="020B0604020202020204" pitchFamily="34" charset="0"/>
                          <a:cs typeface="Arial" panose="020B0604020202020204" pitchFamily="34" charset="0"/>
                        </a:rPr>
                        <a:t>8.0%</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r>
              <a:tr h="290089">
                <a:tc>
                  <a:txBody>
                    <a:bodyPr/>
                    <a:lstStyle/>
                    <a:p>
                      <a:r>
                        <a:rPr lang="en-IN" sz="1600" b="1" dirty="0">
                          <a:solidFill>
                            <a:srgbClr val="002060"/>
                          </a:solidFill>
                          <a:effectLst/>
                          <a:latin typeface="Arial" panose="020B0604020202020204" pitchFamily="34" charset="0"/>
                          <a:cs typeface="Arial" panose="020B0604020202020204" pitchFamily="34" charset="0"/>
                        </a:rPr>
                        <a:t>2022-23 </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01-Apr-2022 to </a:t>
                      </a:r>
                      <a:r>
                        <a:rPr lang="en-IN" sz="1600" b="1" dirty="0" smtClean="0">
                          <a:solidFill>
                            <a:srgbClr val="002060"/>
                          </a:solidFill>
                          <a:effectLst/>
                          <a:latin typeface="Arial" panose="020B0604020202020204" pitchFamily="34" charset="0"/>
                          <a:cs typeface="Arial" panose="020B0604020202020204" pitchFamily="34" charset="0"/>
                        </a:rPr>
                        <a:t>31-Mar-2023</a:t>
                      </a:r>
                      <a:endParaRPr lang="en-IN" sz="1600" b="1" dirty="0">
                        <a:solidFill>
                          <a:srgbClr val="002060"/>
                        </a:solidFill>
                        <a:effectLst/>
                        <a:latin typeface="Arial" panose="020B0604020202020204" pitchFamily="34" charset="0"/>
                        <a:cs typeface="Arial" panose="020B0604020202020204" pitchFamily="34" charset="0"/>
                      </a:endParaRP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7.6%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2629072281"/>
                  </a:ext>
                </a:extLst>
              </a:tr>
              <a:tr h="290089">
                <a:tc>
                  <a:txBody>
                    <a:bodyPr/>
                    <a:lstStyle/>
                    <a:p>
                      <a:r>
                        <a:rPr lang="en-IN" sz="1600" b="1" dirty="0">
                          <a:solidFill>
                            <a:srgbClr val="002060"/>
                          </a:solidFill>
                          <a:effectLst/>
                          <a:latin typeface="Arial" panose="020B0604020202020204" pitchFamily="34" charset="0"/>
                          <a:cs typeface="Arial" panose="020B0604020202020204" pitchFamily="34" charset="0"/>
                        </a:rPr>
                        <a:t>2021-22</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01-Apr-2022 to 31-Mar-2022</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7.6%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2672830240"/>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2020-21</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01-Apr-2020 to 31-Mar-2021</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7.6%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3737262282"/>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2019-20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01-Jul-2019 to 31-Mar-2020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8.4%</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1075944101"/>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2019-20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01-Apr-2019 to 30-Jun-2019</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8.5%</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2657374014"/>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2018-19</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01-Oct-2018 to 31-Mar-2019</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8.5%</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843831251"/>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2018-19</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01-Apr-2018 to 30-Sep-2018</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8.1%</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250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731969820"/>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2017-18</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01-Jan-2018 to 31-Mar-2018</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8.1%</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2343961320"/>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2017-18</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01-Jul-2017 to 31-Dec-2017</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8.3%</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3392998043"/>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2017-18</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01-Apr-2017 to 30-Jun-2017</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8.4%</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2928359149"/>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2016-17</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01-Oct-2016 to 31-Mar-2017</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8.5%</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1813332092"/>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2016-17</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01-Apr-2016 to 30-Sep-2016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8.6%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1621850946"/>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2015-16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01-Apr-2015 to 31-Mar-2016</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9.2%</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1120421467"/>
                  </a:ext>
                </a:extLst>
              </a:tr>
              <a:tr h="290089">
                <a:tc>
                  <a:txBody>
                    <a:bodyPr/>
                    <a:lstStyle/>
                    <a:p>
                      <a:r>
                        <a:rPr lang="en-IN" sz="1600" b="1">
                          <a:solidFill>
                            <a:srgbClr val="002060"/>
                          </a:solidFill>
                          <a:effectLst/>
                          <a:latin typeface="Arial" panose="020B0604020202020204" pitchFamily="34" charset="0"/>
                          <a:cs typeface="Arial" panose="020B0604020202020204" pitchFamily="34" charset="0"/>
                        </a:rPr>
                        <a:t>2014-15</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01-Apr-2014 to 31-Mar-2015</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9.1%</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a:solidFill>
                            <a:srgbClr val="002060"/>
                          </a:solidFill>
                          <a:effectLst/>
                          <a:latin typeface="Arial" panose="020B0604020202020204" pitchFamily="34" charset="0"/>
                          <a:cs typeface="Arial" panose="020B0604020202020204" pitchFamily="34" charset="0"/>
                        </a:rPr>
                        <a:t>₹ 1,000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tc>
                  <a:txBody>
                    <a:bodyPr/>
                    <a:lstStyle/>
                    <a:p>
                      <a:r>
                        <a:rPr lang="en-IN" sz="1600" b="1" dirty="0">
                          <a:solidFill>
                            <a:srgbClr val="002060"/>
                          </a:solidFill>
                          <a:effectLst/>
                          <a:latin typeface="Arial" panose="020B0604020202020204" pitchFamily="34" charset="0"/>
                          <a:cs typeface="Arial" panose="020B0604020202020204" pitchFamily="34" charset="0"/>
                        </a:rPr>
                        <a:t>₹ 1,50,000</a:t>
                      </a:r>
                    </a:p>
                  </a:txBody>
                  <a:tcPr marL="22315" marR="22315" marT="11157" marB="11157" anchor="ctr">
                    <a:lnL w="6350" cap="flat" cmpd="sng" algn="ctr">
                      <a:solidFill>
                        <a:srgbClr val="40F1B7"/>
                      </a:solidFill>
                      <a:prstDash val="solid"/>
                      <a:round/>
                      <a:headEnd type="none" w="med" len="med"/>
                      <a:tailEnd type="none" w="med" len="med"/>
                    </a:lnL>
                    <a:lnR w="6350" cap="flat" cmpd="sng" algn="ctr">
                      <a:solidFill>
                        <a:srgbClr val="40F1B7"/>
                      </a:solidFill>
                      <a:prstDash val="solid"/>
                      <a:round/>
                      <a:headEnd type="none" w="med" len="med"/>
                      <a:tailEnd type="none" w="med" len="med"/>
                    </a:lnR>
                    <a:lnT w="6350" cap="flat" cmpd="sng" algn="ctr">
                      <a:solidFill>
                        <a:srgbClr val="40F1B7"/>
                      </a:solidFill>
                      <a:prstDash val="solid"/>
                      <a:round/>
                      <a:headEnd type="none" w="med" len="med"/>
                      <a:tailEnd type="none" w="med" len="med"/>
                    </a:lnT>
                    <a:lnB w="6350" cap="flat" cmpd="sng" algn="ctr">
                      <a:solidFill>
                        <a:srgbClr val="40F1B7"/>
                      </a:solidFill>
                      <a:prstDash val="solid"/>
                      <a:round/>
                      <a:headEnd type="none" w="med" len="med"/>
                      <a:tailEnd type="none" w="med" len="med"/>
                    </a:lnB>
                    <a:solidFill>
                      <a:srgbClr val="FFFFFF"/>
                    </a:solidFill>
                  </a:tcPr>
                </a:tc>
                <a:extLst>
                  <a:ext uri="{0D108BD9-81ED-4DB2-BD59-A6C34878D82A}">
                    <a16:rowId xmlns="" xmlns:a16="http://schemas.microsoft.com/office/drawing/2014/main" val="1774023606"/>
                  </a:ext>
                </a:extLst>
              </a:tr>
            </a:tbl>
          </a:graphicData>
        </a:graphic>
      </p:graphicFrame>
    </p:spTree>
    <p:extLst>
      <p:ext uri="{BB962C8B-B14F-4D97-AF65-F5344CB8AC3E}">
        <p14:creationId xmlns:p14="http://schemas.microsoft.com/office/powerpoint/2010/main" val="3099364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600" y="0"/>
            <a:ext cx="7467600" cy="836712"/>
          </a:xfrm>
        </p:spPr>
        <p:txBody>
          <a:bodyPr anchor="ctr">
            <a:normAutofit/>
          </a:bodyPr>
          <a:lstStyle/>
          <a:p>
            <a:pPr algn="ctr"/>
            <a:r>
              <a:rPr lang="en-IN" sz="4000" b="1" dirty="0">
                <a:solidFill>
                  <a:schemeClr val="accent4">
                    <a:lumMod val="50000"/>
                  </a:schemeClr>
                </a:solidFill>
                <a:latin typeface="Arial Black" panose="020B0A04020102020204" pitchFamily="34" charset="0"/>
              </a:rPr>
              <a:t>ACCOUNT OPERATION</a:t>
            </a:r>
            <a:endParaRPr lang="en-IN" sz="5400" dirty="0">
              <a:solidFill>
                <a:schemeClr val="accent4">
                  <a:lumMod val="50000"/>
                </a:schemeClr>
              </a:solidFill>
              <a:latin typeface="Arial Black" panose="020B0A04020102020204" pitchFamily="34" charset="0"/>
            </a:endParaRPr>
          </a:p>
        </p:txBody>
      </p:sp>
      <p:sp>
        <p:nvSpPr>
          <p:cNvPr id="3" name="Content Placeholder 2"/>
          <p:cNvSpPr>
            <a:spLocks noGrp="1"/>
          </p:cNvSpPr>
          <p:nvPr>
            <p:ph sz="quarter" idx="1"/>
          </p:nvPr>
        </p:nvSpPr>
        <p:spPr>
          <a:xfrm>
            <a:off x="852084" y="634490"/>
            <a:ext cx="10895968" cy="5760640"/>
          </a:xfrm>
        </p:spPr>
        <p:txBody>
          <a:bodyPr>
            <a:noAutofit/>
          </a:bodyPr>
          <a:lstStyle/>
          <a:p>
            <a:pPr algn="just">
              <a:buFont typeface="Wingdings" panose="05000000000000000000" pitchFamily="2" charset="2"/>
              <a:buChar char="v"/>
            </a:pPr>
            <a:r>
              <a:rPr lang="en-IN" sz="2500" b="1" dirty="0">
                <a:solidFill>
                  <a:schemeClr val="accent4">
                    <a:lumMod val="50000"/>
                  </a:schemeClr>
                </a:solidFill>
                <a:latin typeface="Arial Black" panose="020B0A04020102020204" pitchFamily="34" charset="0"/>
              </a:rPr>
              <a:t>Operation of account: </a:t>
            </a:r>
            <a:r>
              <a:rPr lang="en-US" sz="2500" dirty="0">
                <a:solidFill>
                  <a:srgbClr val="002060"/>
                </a:solidFill>
                <a:latin typeface="Arial Black" panose="020B0A04020102020204" pitchFamily="34" charset="0"/>
              </a:rPr>
              <a:t>It shall be a single account operated by guardian till the account holder attains the age of eighteen years. </a:t>
            </a:r>
          </a:p>
          <a:p>
            <a:pPr algn="just">
              <a:buFont typeface="Wingdings" panose="05000000000000000000" pitchFamily="2" charset="2"/>
              <a:buChar char="v"/>
            </a:pPr>
            <a:r>
              <a:rPr lang="en-US" sz="2500" dirty="0">
                <a:solidFill>
                  <a:srgbClr val="002060"/>
                </a:solidFill>
                <a:latin typeface="Arial Black" panose="020B0A04020102020204" pitchFamily="34" charset="0"/>
              </a:rPr>
              <a:t>In case the account holder wishes to operate the account after attaining the age of ten years, the same may be permitted.</a:t>
            </a:r>
          </a:p>
          <a:p>
            <a:pPr algn="just">
              <a:buFont typeface="Wingdings" panose="05000000000000000000" pitchFamily="2" charset="2"/>
              <a:buChar char="v"/>
            </a:pPr>
            <a:r>
              <a:rPr lang="en-US" sz="2500" dirty="0">
                <a:solidFill>
                  <a:srgbClr val="002060"/>
                </a:solidFill>
                <a:latin typeface="Arial Black" panose="020B0A04020102020204" pitchFamily="34" charset="0"/>
              </a:rPr>
              <a:t>However, deposit in the account may be made by the guardian.</a:t>
            </a:r>
          </a:p>
          <a:p>
            <a:pPr algn="just">
              <a:buFont typeface="Wingdings" panose="05000000000000000000" pitchFamily="2" charset="2"/>
              <a:buChar char="v"/>
            </a:pPr>
            <a:r>
              <a:rPr lang="en-US" sz="2500" dirty="0">
                <a:solidFill>
                  <a:srgbClr val="002060"/>
                </a:solidFill>
                <a:latin typeface="Arial Black" panose="020B0A04020102020204" pitchFamily="34" charset="0"/>
              </a:rPr>
              <a:t> Otherwise, account shall be operated by the beneficiary account holder after she attains the age of eighteen years.</a:t>
            </a:r>
          </a:p>
          <a:p>
            <a:pPr algn="just">
              <a:buFont typeface="Wingdings" panose="05000000000000000000" pitchFamily="2" charset="2"/>
              <a:buChar char="v"/>
            </a:pPr>
            <a:r>
              <a:rPr lang="en-IN" sz="2500" b="1" dirty="0">
                <a:solidFill>
                  <a:schemeClr val="accent4">
                    <a:lumMod val="50000"/>
                  </a:schemeClr>
                </a:solidFill>
                <a:latin typeface="Arial Black" panose="020B0A04020102020204" pitchFamily="34" charset="0"/>
              </a:rPr>
              <a:t>Transfer of account:</a:t>
            </a:r>
            <a:r>
              <a:rPr lang="en-IN" sz="2500" dirty="0">
                <a:solidFill>
                  <a:schemeClr val="accent4">
                    <a:lumMod val="50000"/>
                  </a:schemeClr>
                </a:solidFill>
                <a:latin typeface="Arial Black" panose="020B0A04020102020204" pitchFamily="34" charset="0"/>
              </a:rPr>
              <a:t> </a:t>
            </a:r>
            <a:r>
              <a:rPr lang="en-IN" sz="2500" dirty="0">
                <a:solidFill>
                  <a:srgbClr val="002060"/>
                </a:solidFill>
                <a:latin typeface="Arial Black" panose="020B0A04020102020204" pitchFamily="34" charset="0"/>
              </a:rPr>
              <a:t>The account may be transferred anywhere in India if the girl child in whose name the account stands shifts to a place other than the city or locality where the account stands.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384" y="116632"/>
            <a:ext cx="11065267" cy="1008112"/>
          </a:xfrm>
        </p:spPr>
        <p:txBody>
          <a:bodyPr anchor="ctr">
            <a:noAutofit/>
          </a:bodyPr>
          <a:lstStyle/>
          <a:p>
            <a:pPr algn="ctr"/>
            <a:r>
              <a:rPr lang="en-IN" sz="3800" b="1" dirty="0">
                <a:solidFill>
                  <a:schemeClr val="accent4">
                    <a:lumMod val="50000"/>
                  </a:schemeClr>
                </a:solidFill>
                <a:latin typeface="Arial Black" panose="020B0A04020102020204" pitchFamily="34" charset="0"/>
              </a:rPr>
              <a:t>MATURITY, WITHDRAWAL AND CLOSURE </a:t>
            </a:r>
            <a:endParaRPr lang="en-IN" sz="3800" dirty="0">
              <a:solidFill>
                <a:schemeClr val="accent4">
                  <a:lumMod val="50000"/>
                </a:schemeClr>
              </a:solidFill>
              <a:latin typeface="Arial Black" panose="020B0A04020102020204" pitchFamily="34" charset="0"/>
            </a:endParaRPr>
          </a:p>
        </p:txBody>
      </p:sp>
      <p:sp>
        <p:nvSpPr>
          <p:cNvPr id="3" name="Content Placeholder 2"/>
          <p:cNvSpPr>
            <a:spLocks noGrp="1"/>
          </p:cNvSpPr>
          <p:nvPr>
            <p:ph sz="quarter" idx="1"/>
          </p:nvPr>
        </p:nvSpPr>
        <p:spPr>
          <a:xfrm>
            <a:off x="801383" y="970632"/>
            <a:ext cx="11065267" cy="5259530"/>
          </a:xfrm>
        </p:spPr>
        <p:txBody>
          <a:bodyPr>
            <a:noAutofit/>
          </a:bodyPr>
          <a:lstStyle/>
          <a:p>
            <a:pPr algn="just">
              <a:buFont typeface="Wingdings" panose="05000000000000000000" pitchFamily="2" charset="2"/>
              <a:buChar char="v"/>
            </a:pPr>
            <a:r>
              <a:rPr lang="en-IN" sz="2500" b="1" dirty="0">
                <a:solidFill>
                  <a:srgbClr val="C00000"/>
                </a:solidFill>
                <a:latin typeface="Arial Black" panose="020B0A04020102020204" pitchFamily="34" charset="0"/>
              </a:rPr>
              <a:t>Maturity:</a:t>
            </a:r>
            <a:r>
              <a:rPr lang="en-IN" sz="2500" dirty="0">
                <a:solidFill>
                  <a:srgbClr val="C00000"/>
                </a:solidFill>
                <a:latin typeface="Arial Black" panose="020B0A04020102020204" pitchFamily="34" charset="0"/>
              </a:rPr>
              <a:t> </a:t>
            </a:r>
            <a:r>
              <a:rPr lang="en-IN" sz="2500" dirty="0">
                <a:solidFill>
                  <a:srgbClr val="002060"/>
                </a:solidFill>
                <a:latin typeface="Arial Black" panose="020B0A04020102020204" pitchFamily="34" charset="0"/>
              </a:rPr>
              <a:t>The account remains operative for 21 years from opening or till marriage of the girl child after reaching the age   of 18, whichever is earlier.</a:t>
            </a:r>
          </a:p>
          <a:p>
            <a:pPr algn="just">
              <a:buFont typeface="Wingdings" panose="05000000000000000000" pitchFamily="2" charset="2"/>
              <a:buChar char="v"/>
            </a:pPr>
            <a:r>
              <a:rPr lang="en-IN" sz="2500" b="1" dirty="0">
                <a:solidFill>
                  <a:srgbClr val="C00000"/>
                </a:solidFill>
                <a:latin typeface="Arial Black" panose="020B0A04020102020204" pitchFamily="34" charset="0"/>
              </a:rPr>
              <a:t>Irregular Payment/ Revival of account:</a:t>
            </a:r>
            <a:r>
              <a:rPr lang="en-IN" sz="2500" dirty="0">
                <a:latin typeface="Arial Black" panose="020B0A04020102020204" pitchFamily="34" charset="0"/>
              </a:rPr>
              <a:t> </a:t>
            </a:r>
            <a:r>
              <a:rPr lang="en-IN" sz="2500" dirty="0">
                <a:solidFill>
                  <a:srgbClr val="002060"/>
                </a:solidFill>
                <a:latin typeface="Arial Black" panose="020B0A04020102020204" pitchFamily="34" charset="0"/>
              </a:rPr>
              <a:t>By payment of penalty of Rs. 50 per year along with the minimum specified amount per year.</a:t>
            </a:r>
            <a:endParaRPr lang="en-IN" sz="2500" b="1" dirty="0">
              <a:solidFill>
                <a:srgbClr val="002060"/>
              </a:solidFill>
              <a:latin typeface="Arial Black" panose="020B0A04020102020204" pitchFamily="34" charset="0"/>
            </a:endParaRPr>
          </a:p>
          <a:p>
            <a:pPr algn="just" fontAlgn="base">
              <a:buFont typeface="Wingdings" pitchFamily="2" charset="2"/>
              <a:buChar char="v"/>
            </a:pPr>
            <a:r>
              <a:rPr lang="en-IN" sz="2500" b="1" dirty="0">
                <a:solidFill>
                  <a:srgbClr val="C00000"/>
                </a:solidFill>
                <a:latin typeface="Arial Black" panose="020B0A04020102020204" pitchFamily="34" charset="0"/>
              </a:rPr>
              <a:t>Premature Closure:</a:t>
            </a:r>
            <a:r>
              <a:rPr lang="en-IN" sz="2500" dirty="0">
                <a:latin typeface="Arial Black" panose="020B0A04020102020204" pitchFamily="34" charset="0"/>
              </a:rPr>
              <a:t> </a:t>
            </a:r>
            <a:r>
              <a:rPr lang="en-IN" sz="2500" dirty="0">
                <a:solidFill>
                  <a:srgbClr val="002060"/>
                </a:solidFill>
                <a:latin typeface="Arial Black" panose="020B0A04020102020204" pitchFamily="34" charset="0"/>
              </a:rPr>
              <a:t>Allowed in the event of death of the depositor or in cases of extreme compassionate grounds such as medical support in life threatening diseases to be authorized by an order by the Central Government.</a:t>
            </a:r>
          </a:p>
          <a:p>
            <a:pPr algn="just" fontAlgn="base">
              <a:buFont typeface="Wingdings" pitchFamily="2" charset="2"/>
              <a:buChar char="v"/>
            </a:pPr>
            <a:r>
              <a:rPr lang="en-IN" sz="2500" b="1" dirty="0">
                <a:solidFill>
                  <a:srgbClr val="C00000"/>
                </a:solidFill>
                <a:latin typeface="Arial Black" panose="020B0A04020102020204" pitchFamily="34" charset="0"/>
              </a:rPr>
              <a:t>Withdrawal :</a:t>
            </a:r>
            <a:r>
              <a:rPr lang="en-IN" sz="2500" dirty="0">
                <a:latin typeface="Arial Black" panose="020B0A04020102020204" pitchFamily="34" charset="0"/>
              </a:rPr>
              <a:t> </a:t>
            </a:r>
            <a:r>
              <a:rPr lang="en-IN" sz="2500" dirty="0">
                <a:solidFill>
                  <a:srgbClr val="002060"/>
                </a:solidFill>
                <a:latin typeface="Arial Black" panose="020B0A04020102020204" pitchFamily="34" charset="0"/>
              </a:rPr>
              <a:t>50% of the balance lying in the account as at the end of previous financial year for the purpose of higher education, marriage after attaining the age of 18 years.</a:t>
            </a:r>
            <a:r>
              <a:rPr lang="en-IN" sz="2500" b="1" dirty="0">
                <a:solidFill>
                  <a:srgbClr val="002060"/>
                </a:solidFill>
                <a:latin typeface="Arial Black" panose="020B0A04020102020204" pitchFamily="34" charset="0"/>
              </a:rPr>
              <a:t> </a:t>
            </a:r>
            <a:endParaRPr lang="en-IN" sz="2500" dirty="0">
              <a:solidFill>
                <a:srgbClr val="002060"/>
              </a:solidFill>
              <a:latin typeface="Arial Black" panose="020B0A04020102020204" pitchFamily="34" charset="0"/>
            </a:endParaRPr>
          </a:p>
          <a:p>
            <a:pPr algn="just" fontAlgn="base"/>
            <a:endParaRPr lang="en-IN" sz="3100" dirty="0"/>
          </a:p>
          <a:p>
            <a:endParaRPr lang="en-IN" sz="32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813577-9B5A-4E76-A3C7-31ED1DB25223}"/>
              </a:ext>
            </a:extLst>
          </p:cNvPr>
          <p:cNvSpPr>
            <a:spLocks noGrp="1"/>
          </p:cNvSpPr>
          <p:nvPr>
            <p:ph type="title"/>
          </p:nvPr>
        </p:nvSpPr>
        <p:spPr>
          <a:xfrm>
            <a:off x="838201" y="18256"/>
            <a:ext cx="10515600" cy="1134684"/>
          </a:xfrm>
        </p:spPr>
        <p:txBody>
          <a:bodyPr>
            <a:normAutofit fontScale="90000"/>
          </a:bodyPr>
          <a:lstStyle/>
          <a:p>
            <a:pPr algn="ctr"/>
            <a:r>
              <a:rPr lang="en-US" sz="4000" b="1" dirty="0">
                <a:solidFill>
                  <a:schemeClr val="accent4">
                    <a:lumMod val="75000"/>
                  </a:schemeClr>
                </a:solidFill>
                <a:latin typeface="Arial Black" panose="020B0A04020102020204" pitchFamily="34" charset="0"/>
              </a:rPr>
              <a:t>CALCULATION EXAMPLE OF </a:t>
            </a:r>
            <a:br>
              <a:rPr lang="en-US" sz="4000" b="1" dirty="0">
                <a:solidFill>
                  <a:schemeClr val="accent4">
                    <a:lumMod val="75000"/>
                  </a:schemeClr>
                </a:solidFill>
                <a:latin typeface="Arial Black" panose="020B0A04020102020204" pitchFamily="34" charset="0"/>
              </a:rPr>
            </a:br>
            <a:r>
              <a:rPr lang="en-US" sz="4000" b="1" dirty="0">
                <a:solidFill>
                  <a:schemeClr val="accent4">
                    <a:lumMod val="75000"/>
                  </a:schemeClr>
                </a:solidFill>
                <a:latin typeface="Arial Black" panose="020B0A04020102020204" pitchFamily="34" charset="0"/>
              </a:rPr>
              <a:t>SSY ACCOUNT DEPOSITS</a:t>
            </a:r>
            <a:endParaRPr lang="en-IN" dirty="0"/>
          </a:p>
        </p:txBody>
      </p:sp>
      <p:sp>
        <p:nvSpPr>
          <p:cNvPr id="3" name="Content Placeholder 2">
            <a:extLst>
              <a:ext uri="{FF2B5EF4-FFF2-40B4-BE49-F238E27FC236}">
                <a16:creationId xmlns="" xmlns:a16="http://schemas.microsoft.com/office/drawing/2014/main" id="{80B981AC-8750-4259-9911-6450ED1E22AA}"/>
              </a:ext>
            </a:extLst>
          </p:cNvPr>
          <p:cNvSpPr>
            <a:spLocks noGrp="1"/>
          </p:cNvSpPr>
          <p:nvPr>
            <p:ph idx="1"/>
          </p:nvPr>
        </p:nvSpPr>
        <p:spPr>
          <a:xfrm>
            <a:off x="838201" y="1152940"/>
            <a:ext cx="11208027" cy="5208105"/>
          </a:xfrm>
        </p:spPr>
        <p:txBody>
          <a:bodyPr>
            <a:normAutofit fontScale="62500" lnSpcReduction="20000"/>
          </a:bodyPr>
          <a:lstStyle/>
          <a:p>
            <a:pPr marL="0" indent="0" algn="just">
              <a:lnSpc>
                <a:spcPct val="120000"/>
              </a:lnSpc>
              <a:spcBef>
                <a:spcPts val="600"/>
              </a:spcBef>
              <a:buNone/>
            </a:pPr>
            <a:r>
              <a:rPr lang="en-US" sz="3500" dirty="0">
                <a:solidFill>
                  <a:srgbClr val="002060"/>
                </a:solidFill>
                <a:latin typeface="Arial Black" panose="020B0A04020102020204" pitchFamily="34" charset="0"/>
              </a:rPr>
              <a:t>The benefit of any investment can only be determined based on how much the investment grows over time. The following is a sample calculation showing the high returns you can get by making contributions to the Sukanya </a:t>
            </a:r>
            <a:r>
              <a:rPr lang="en-US" sz="3500" dirty="0" err="1">
                <a:solidFill>
                  <a:srgbClr val="002060"/>
                </a:solidFill>
                <a:latin typeface="Arial Black" panose="020B0A04020102020204" pitchFamily="34" charset="0"/>
              </a:rPr>
              <a:t>Samriddhi</a:t>
            </a:r>
            <a:r>
              <a:rPr lang="en-US" sz="3500" dirty="0">
                <a:solidFill>
                  <a:srgbClr val="002060"/>
                </a:solidFill>
                <a:latin typeface="Arial Black" panose="020B0A04020102020204" pitchFamily="34" charset="0"/>
              </a:rPr>
              <a:t> Yojana.</a:t>
            </a:r>
          </a:p>
          <a:p>
            <a:pPr marL="0" indent="0" algn="just">
              <a:lnSpc>
                <a:spcPct val="120000"/>
              </a:lnSpc>
              <a:spcBef>
                <a:spcPts val="600"/>
              </a:spcBef>
              <a:buNone/>
            </a:pPr>
            <a:r>
              <a:rPr lang="en-US" sz="3500" dirty="0">
                <a:solidFill>
                  <a:srgbClr val="002060"/>
                </a:solidFill>
                <a:latin typeface="Arial Black" panose="020B0A04020102020204" pitchFamily="34" charset="0"/>
              </a:rPr>
              <a:t>Let’s assume the following:</a:t>
            </a:r>
          </a:p>
          <a:p>
            <a:pPr marL="0" indent="0" algn="just">
              <a:lnSpc>
                <a:spcPct val="120000"/>
              </a:lnSpc>
              <a:spcBef>
                <a:spcPts val="600"/>
              </a:spcBef>
              <a:buNone/>
            </a:pPr>
            <a:r>
              <a:rPr lang="en-US" sz="3500" b="1" dirty="0">
                <a:solidFill>
                  <a:srgbClr val="002060"/>
                </a:solidFill>
                <a:latin typeface="Arial Black" panose="020B0A04020102020204" pitchFamily="34" charset="0"/>
              </a:rPr>
              <a:t>Annual investments = </a:t>
            </a:r>
            <a:r>
              <a:rPr lang="en-US" sz="3500" b="1" dirty="0">
                <a:solidFill>
                  <a:srgbClr val="C00000"/>
                </a:solidFill>
                <a:latin typeface="Arial Black" panose="020B0A04020102020204" pitchFamily="34" charset="0"/>
              </a:rPr>
              <a:t>Rs. 1 lakh</a:t>
            </a:r>
            <a:endParaRPr lang="en-US" sz="3500" dirty="0">
              <a:solidFill>
                <a:srgbClr val="C00000"/>
              </a:solidFill>
              <a:latin typeface="Arial Black" panose="020B0A04020102020204" pitchFamily="34" charset="0"/>
            </a:endParaRPr>
          </a:p>
          <a:p>
            <a:pPr marL="0" indent="0" algn="just">
              <a:lnSpc>
                <a:spcPct val="120000"/>
              </a:lnSpc>
              <a:spcBef>
                <a:spcPts val="600"/>
              </a:spcBef>
              <a:buNone/>
            </a:pPr>
            <a:r>
              <a:rPr lang="en-US" sz="3500" b="1" dirty="0">
                <a:solidFill>
                  <a:srgbClr val="002060"/>
                </a:solidFill>
                <a:latin typeface="Arial Black" panose="020B0A04020102020204" pitchFamily="34" charset="0"/>
              </a:rPr>
              <a:t>Investment Period = </a:t>
            </a:r>
            <a:r>
              <a:rPr lang="en-US" sz="3500" b="1" dirty="0">
                <a:solidFill>
                  <a:srgbClr val="C00000"/>
                </a:solidFill>
                <a:latin typeface="Arial Black" panose="020B0A04020102020204" pitchFamily="34" charset="0"/>
              </a:rPr>
              <a:t>15 years</a:t>
            </a:r>
            <a:endParaRPr lang="en-US" sz="3500" dirty="0">
              <a:solidFill>
                <a:srgbClr val="C00000"/>
              </a:solidFill>
              <a:latin typeface="Arial Black" panose="020B0A04020102020204" pitchFamily="34" charset="0"/>
            </a:endParaRPr>
          </a:p>
          <a:p>
            <a:pPr marL="0" indent="0" algn="just">
              <a:lnSpc>
                <a:spcPct val="120000"/>
              </a:lnSpc>
              <a:spcBef>
                <a:spcPts val="600"/>
              </a:spcBef>
              <a:buNone/>
            </a:pPr>
            <a:r>
              <a:rPr lang="en-US" sz="3500" b="1" dirty="0">
                <a:solidFill>
                  <a:srgbClr val="002060"/>
                </a:solidFill>
                <a:latin typeface="Arial Black" panose="020B0A04020102020204" pitchFamily="34" charset="0"/>
              </a:rPr>
              <a:t>Total amount invested at the end of 15 years = </a:t>
            </a:r>
            <a:r>
              <a:rPr lang="en-US" sz="3500" b="1" dirty="0">
                <a:solidFill>
                  <a:srgbClr val="C00000"/>
                </a:solidFill>
                <a:latin typeface="Arial Black" panose="020B0A04020102020204" pitchFamily="34" charset="0"/>
              </a:rPr>
              <a:t>Rs. 15 lakh</a:t>
            </a:r>
            <a:endParaRPr lang="en-US" sz="3500" dirty="0">
              <a:solidFill>
                <a:srgbClr val="C00000"/>
              </a:solidFill>
              <a:latin typeface="Arial Black" panose="020B0A04020102020204" pitchFamily="34" charset="0"/>
            </a:endParaRPr>
          </a:p>
          <a:p>
            <a:pPr marL="0" indent="0" algn="just">
              <a:lnSpc>
                <a:spcPct val="120000"/>
              </a:lnSpc>
              <a:spcBef>
                <a:spcPts val="600"/>
              </a:spcBef>
              <a:buNone/>
            </a:pPr>
            <a:r>
              <a:rPr lang="en-US" sz="3500" dirty="0">
                <a:solidFill>
                  <a:srgbClr val="002060"/>
                </a:solidFill>
                <a:latin typeface="Arial Black" panose="020B0A04020102020204" pitchFamily="34" charset="0"/>
              </a:rPr>
              <a:t>Value of Sukanya </a:t>
            </a:r>
            <a:r>
              <a:rPr lang="en-US" sz="3500" dirty="0" err="1">
                <a:solidFill>
                  <a:srgbClr val="002060"/>
                </a:solidFill>
                <a:latin typeface="Arial Black" panose="020B0A04020102020204" pitchFamily="34" charset="0"/>
              </a:rPr>
              <a:t>Samriddhi</a:t>
            </a:r>
            <a:r>
              <a:rPr lang="en-US" sz="3500" dirty="0">
                <a:solidFill>
                  <a:srgbClr val="002060"/>
                </a:solidFill>
                <a:latin typeface="Arial Black" panose="020B0A04020102020204" pitchFamily="34" charset="0"/>
              </a:rPr>
              <a:t> Investments at the end of </a:t>
            </a:r>
            <a:r>
              <a:rPr lang="en-US" sz="3500" dirty="0">
                <a:solidFill>
                  <a:srgbClr val="C00000"/>
                </a:solidFill>
                <a:latin typeface="Arial Black" panose="020B0A04020102020204" pitchFamily="34" charset="0"/>
              </a:rPr>
              <a:t>15 years </a:t>
            </a:r>
            <a:r>
              <a:rPr lang="en-US" sz="3500" dirty="0">
                <a:solidFill>
                  <a:srgbClr val="002060"/>
                </a:solidFill>
                <a:latin typeface="Arial Black" panose="020B0A04020102020204" pitchFamily="34" charset="0"/>
              </a:rPr>
              <a:t>assuming</a:t>
            </a:r>
            <a:r>
              <a:rPr lang="en-US" sz="3500" b="1" dirty="0">
                <a:solidFill>
                  <a:srgbClr val="002060"/>
                </a:solidFill>
                <a:latin typeface="Arial Black" panose="020B0A04020102020204" pitchFamily="34" charset="0"/>
              </a:rPr>
              <a:t> </a:t>
            </a:r>
            <a:r>
              <a:rPr lang="en-US" sz="3500" b="1" dirty="0">
                <a:solidFill>
                  <a:srgbClr val="C00000"/>
                </a:solidFill>
                <a:latin typeface="Arial Black" panose="020B0A04020102020204" pitchFamily="34" charset="0"/>
              </a:rPr>
              <a:t>8.50%</a:t>
            </a:r>
            <a:r>
              <a:rPr lang="en-US" sz="3500" dirty="0">
                <a:solidFill>
                  <a:srgbClr val="002060"/>
                </a:solidFill>
                <a:latin typeface="Arial Black" panose="020B0A04020102020204" pitchFamily="34" charset="0"/>
              </a:rPr>
              <a:t> per annum rate of interest = </a:t>
            </a:r>
            <a:r>
              <a:rPr lang="en-US" sz="3500" b="1" dirty="0">
                <a:solidFill>
                  <a:srgbClr val="C00000"/>
                </a:solidFill>
                <a:latin typeface="Arial Black" panose="020B0A04020102020204" pitchFamily="34" charset="0"/>
              </a:rPr>
              <a:t>Rs. 30.63 lakh </a:t>
            </a:r>
            <a:r>
              <a:rPr lang="en-US" sz="3500" dirty="0">
                <a:solidFill>
                  <a:srgbClr val="002060"/>
                </a:solidFill>
                <a:latin typeface="Arial Black" panose="020B0A04020102020204" pitchFamily="34" charset="0"/>
              </a:rPr>
              <a:t>and after </a:t>
            </a:r>
            <a:r>
              <a:rPr lang="en-US" sz="3500" dirty="0">
                <a:solidFill>
                  <a:srgbClr val="C00000"/>
                </a:solidFill>
                <a:latin typeface="Arial Black" panose="020B0A04020102020204" pitchFamily="34" charset="0"/>
              </a:rPr>
              <a:t>21 years </a:t>
            </a:r>
            <a:r>
              <a:rPr lang="en-US" sz="3500" dirty="0">
                <a:solidFill>
                  <a:srgbClr val="002060"/>
                </a:solidFill>
                <a:latin typeface="Arial Black" panose="020B0A04020102020204" pitchFamily="34" charset="0"/>
              </a:rPr>
              <a:t>at the time of maturity, the total amount will be </a:t>
            </a:r>
            <a:r>
              <a:rPr lang="en-US" sz="3500" b="1" dirty="0">
                <a:solidFill>
                  <a:srgbClr val="C00000"/>
                </a:solidFill>
                <a:latin typeface="Arial Black" panose="020B0A04020102020204" pitchFamily="34" charset="0"/>
              </a:rPr>
              <a:t>Rs. 49.98 lakh.</a:t>
            </a:r>
            <a:r>
              <a:rPr lang="en-US" sz="3500" dirty="0">
                <a:solidFill>
                  <a:srgbClr val="C00000"/>
                </a:solidFill>
                <a:latin typeface="Arial Black" panose="020B0A04020102020204" pitchFamily="34" charset="0"/>
              </a:rPr>
              <a:t> </a:t>
            </a:r>
          </a:p>
          <a:p>
            <a:pPr marL="0" indent="0" algn="just">
              <a:lnSpc>
                <a:spcPct val="120000"/>
              </a:lnSpc>
              <a:spcBef>
                <a:spcPts val="600"/>
              </a:spcBef>
              <a:buNone/>
            </a:pPr>
            <a:r>
              <a:rPr lang="en-US" sz="3500" dirty="0">
                <a:solidFill>
                  <a:srgbClr val="002060"/>
                </a:solidFill>
                <a:latin typeface="Arial Black" panose="020B0A04020102020204" pitchFamily="34" charset="0"/>
              </a:rPr>
              <a:t>Thus, you can get more than triple your money by investing in this guaranteed return investment in the long term.</a:t>
            </a:r>
          </a:p>
          <a:p>
            <a:endParaRPr lang="en-IN" dirty="0"/>
          </a:p>
        </p:txBody>
      </p:sp>
    </p:spTree>
    <p:extLst>
      <p:ext uri="{BB962C8B-B14F-4D97-AF65-F5344CB8AC3E}">
        <p14:creationId xmlns:p14="http://schemas.microsoft.com/office/powerpoint/2010/main" val="3200491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602</Words>
  <Application>Microsoft Office PowerPoint</Application>
  <PresentationFormat>Widescreen</PresentationFormat>
  <Paragraphs>146</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Aharoni</vt:lpstr>
      <vt:lpstr>Algerian</vt:lpstr>
      <vt:lpstr>Arial</vt:lpstr>
      <vt:lpstr>Arial Black</vt:lpstr>
      <vt:lpstr>Calibri</vt:lpstr>
      <vt:lpstr>Calibri Light</vt:lpstr>
      <vt:lpstr>Mangal</vt:lpstr>
      <vt:lpstr>Poppins</vt:lpstr>
      <vt:lpstr>Wingdings</vt:lpstr>
      <vt:lpstr>Office Theme</vt:lpstr>
      <vt:lpstr>SUKANYA  SAMRIDDHI YOJANA </vt:lpstr>
      <vt:lpstr>LAUNCHING &amp; IMPLEMENTING AGENCY</vt:lpstr>
      <vt:lpstr>ELIGIBILITY </vt:lpstr>
      <vt:lpstr>DEPOSIT AMOUNT &amp; TENURE OF THE ACCOUNT</vt:lpstr>
      <vt:lpstr>INTEREST AMOUNT</vt:lpstr>
      <vt:lpstr>Sukanya Samriddhi Yojana (SSY) Interest Rate Historical Data</vt:lpstr>
      <vt:lpstr>ACCOUNT OPERATION</vt:lpstr>
      <vt:lpstr>MATURITY, WITHDRAWAL AND CLOSURE </vt:lpstr>
      <vt:lpstr>CALCULATION EXAMPLE OF  SSY ACCOUNT DEPOSITS</vt:lpstr>
      <vt:lpstr>PowerPoint Presentation</vt:lpstr>
      <vt:lpstr>SUKANYA SAMRIDDHI YOJANA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Abinash mandilwar</dc:creator>
  <cp:lastModifiedBy>user</cp:lastModifiedBy>
  <cp:revision>42</cp:revision>
  <dcterms:created xsi:type="dcterms:W3CDTF">2019-04-27T06:36:00Z</dcterms:created>
  <dcterms:modified xsi:type="dcterms:W3CDTF">2024-04-14T15:46:26Z</dcterms:modified>
</cp:coreProperties>
</file>